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65" r:id="rId5"/>
    <p:sldId id="263" r:id="rId6"/>
    <p:sldId id="264" r:id="rId7"/>
    <p:sldId id="266" r:id="rId8"/>
    <p:sldId id="267" r:id="rId9"/>
    <p:sldId id="259" r:id="rId10"/>
    <p:sldId id="260" r:id="rId11"/>
    <p:sldId id="261" r:id="rId12"/>
    <p:sldId id="262" r:id="rId13"/>
    <p:sldId id="268" r:id="rId14"/>
    <p:sldId id="269" r:id="rId15"/>
    <p:sldId id="270" r:id="rId16"/>
    <p:sldId id="271" r:id="rId17"/>
    <p:sldId id="272" r:id="rId18"/>
    <p:sldId id="273" r:id="rId19"/>
    <p:sldId id="274" r:id="rId20"/>
    <p:sldId id="275" r:id="rId21"/>
    <p:sldId id="276" r:id="rId22"/>
    <p:sldId id="277" r:id="rId23"/>
    <p:sldId id="288"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304D"/>
    <a:srgbClr val="9D2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73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Graphs%20and%20Tables%20for%20Strategic%20Allianc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3200" u="sng"/>
            </a:pPr>
            <a:r>
              <a:rPr lang="en-US" sz="3200" u="sng" dirty="0"/>
              <a:t>Failure Rate</a:t>
            </a:r>
            <a:r>
              <a:rPr lang="en-US" sz="3200" u="none" dirty="0"/>
              <a:t>*</a:t>
            </a:r>
          </a:p>
        </c:rich>
      </c:tx>
      <c:layout/>
      <c:overlay val="0"/>
    </c:title>
    <c:autoTitleDeleted val="0"/>
    <c:plotArea>
      <c:layout/>
      <c:barChart>
        <c:barDir val="bar"/>
        <c:grouping val="clustered"/>
        <c:varyColors val="0"/>
        <c:ser>
          <c:idx val="0"/>
          <c:order val="0"/>
          <c:tx>
            <c:strRef>
              <c:f>Sheet2!$C$27</c:f>
              <c:strCache>
                <c:ptCount val="1"/>
                <c:pt idx="0">
                  <c:v>Failure Rate*</c:v>
                </c:pt>
              </c:strCache>
            </c:strRef>
          </c:tx>
          <c:spPr>
            <a:solidFill>
              <a:srgbClr val="FF0000"/>
            </a:solidFill>
            <a:ln>
              <a:solidFill>
                <a:schemeClr val="tx1"/>
              </a:solidFill>
            </a:ln>
          </c:spPr>
          <c:invertIfNegative val="0"/>
          <c:dLbls>
            <c:spPr>
              <a:noFill/>
              <a:ln>
                <a:noFill/>
              </a:ln>
              <a:effectLst/>
            </c:spPr>
            <c:txPr>
              <a:bodyPr/>
              <a:lstStyle/>
              <a:p>
                <a:pPr>
                  <a:defRPr sz="2400" b="1">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Sheet2!$B$28:$B$29</c:f>
              <c:strCache>
                <c:ptCount val="2"/>
                <c:pt idx="0">
                  <c:v>Alliance</c:v>
                </c:pt>
                <c:pt idx="1">
                  <c:v>Merger/Acquisition</c:v>
                </c:pt>
              </c:strCache>
            </c:strRef>
          </c:cat>
          <c:val>
            <c:numRef>
              <c:f>Sheet2!$C$28:$C$29</c:f>
              <c:numCache>
                <c:formatCode>0%</c:formatCode>
                <c:ptCount val="2"/>
                <c:pt idx="0">
                  <c:v>0.35000000000000009</c:v>
                </c:pt>
                <c:pt idx="1">
                  <c:v>0.70000000000000018</c:v>
                </c:pt>
              </c:numCache>
            </c:numRef>
          </c:val>
          <c:extLst>
            <c:ext xmlns:c16="http://schemas.microsoft.com/office/drawing/2014/chart" uri="{C3380CC4-5D6E-409C-BE32-E72D297353CC}">
              <c16:uniqueId val="{00000000-CEE3-4E06-AE41-31643C1AA79C}"/>
            </c:ext>
          </c:extLst>
        </c:ser>
        <c:dLbls>
          <c:showLegendKey val="0"/>
          <c:showVal val="0"/>
          <c:showCatName val="0"/>
          <c:showSerName val="0"/>
          <c:showPercent val="0"/>
          <c:showBubbleSize val="0"/>
        </c:dLbls>
        <c:gapWidth val="150"/>
        <c:axId val="53230208"/>
        <c:axId val="90132864"/>
      </c:barChart>
      <c:catAx>
        <c:axId val="53230208"/>
        <c:scaling>
          <c:orientation val="minMax"/>
        </c:scaling>
        <c:delete val="0"/>
        <c:axPos val="l"/>
        <c:numFmt formatCode="General" sourceLinked="0"/>
        <c:majorTickMark val="out"/>
        <c:minorTickMark val="none"/>
        <c:tickLblPos val="nextTo"/>
        <c:txPr>
          <a:bodyPr/>
          <a:lstStyle/>
          <a:p>
            <a:pPr>
              <a:defRPr sz="2400" b="1"/>
            </a:pPr>
            <a:endParaRPr lang="en-US"/>
          </a:p>
        </c:txPr>
        <c:crossAx val="90132864"/>
        <c:crosses val="autoZero"/>
        <c:auto val="1"/>
        <c:lblAlgn val="ctr"/>
        <c:lblOffset val="100"/>
        <c:noMultiLvlLbl val="0"/>
      </c:catAx>
      <c:valAx>
        <c:axId val="90132864"/>
        <c:scaling>
          <c:orientation val="minMax"/>
        </c:scaling>
        <c:delete val="0"/>
        <c:axPos val="b"/>
        <c:numFmt formatCode="0%" sourceLinked="1"/>
        <c:majorTickMark val="out"/>
        <c:minorTickMark val="none"/>
        <c:tickLblPos val="nextTo"/>
        <c:crossAx val="53230208"/>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C058B-D50A-43DD-B200-A6055A63278A}" type="datetimeFigureOut">
              <a:rPr lang="en-US" smtClean="0"/>
              <a:pPr/>
              <a:t>3/22/2016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AC4266-CC4C-4F56-A0B8-C2EEF2BDAD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27DCE-AB9E-470C-A41A-5264F5A9C180}" type="datetime1">
              <a:rPr lang="en-US" smtClean="0"/>
              <a:pPr/>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BAA32-9976-4C8C-9002-EA285C11FC95}" type="datetime1">
              <a:rPr lang="en-US" smtClean="0"/>
              <a:pPr/>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AD119-C7EA-4FD8-B3B4-78EFEC3A0691}" type="datetime1">
              <a:rPr lang="en-US" smtClean="0"/>
              <a:pPr/>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B881B-D6BC-4DD7-9290-DA2507693341}" type="datetime1">
              <a:rPr lang="en-US" smtClean="0"/>
              <a:pPr/>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67CEF5-67FE-4D6D-A81A-DC62CEDF13B7}" type="datetime1">
              <a:rPr lang="en-US" smtClean="0"/>
              <a:pPr/>
              <a:t>3/22/2016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A731FE-EF3A-4B44-90E9-EBFAA3468616}" type="datetime1">
              <a:rPr lang="en-US" smtClean="0"/>
              <a:pPr/>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E55A2A-20BD-496D-99DE-8E6020BE954F}" type="datetime1">
              <a:rPr lang="en-US" smtClean="0"/>
              <a:pPr/>
              <a:t>3/22/2016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782AB0-634F-46ED-9FF9-1EBB3748CA8C}" type="datetime1">
              <a:rPr lang="en-US" smtClean="0"/>
              <a:pPr/>
              <a:t>3/22/2016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EF680-D5D3-414E-8BF9-FF8B1C21B9B4}" type="datetime1">
              <a:rPr lang="en-US" smtClean="0"/>
              <a:pPr/>
              <a:t>3/22/2016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E5108-127E-480B-8D91-59396EBF3DFF}" type="datetime1">
              <a:rPr lang="en-US" smtClean="0"/>
              <a:pPr/>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B55FA8-A8A9-473E-929D-9826B92B00CC}" type="datetime1">
              <a:rPr lang="en-US" smtClean="0"/>
              <a:pPr/>
              <a:t>3/22/2016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16632-7AC4-4324-B566-CA0E4CF10C5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7151E-8946-47B1-B97A-BFF63AAB098C}" type="datetime1">
              <a:rPr lang="en-US" smtClean="0"/>
              <a:pPr/>
              <a:t>3/22/2016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16632-7AC4-4324-B566-CA0E4CF10C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3.pn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walkerhealthcarecpas.com/" TargetMode="External"/><Relationship Id="rId4" Type="http://schemas.openxmlformats.org/officeDocument/2006/relationships/hyperlink" Target="mailto:rfisher@walkerhealthcarecpa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a:solidFill>
            <a:srgbClr val="9D2323"/>
          </a:solidFill>
          <a:ln w="22225">
            <a:solidFill>
              <a:schemeClr val="tx1"/>
            </a:solidFill>
          </a:ln>
        </p:spPr>
        <p:txBody>
          <a:bodyPr>
            <a:normAutofit fontScale="90000"/>
          </a:bodyPr>
          <a:lstStyle/>
          <a:p>
            <a:r>
              <a:rPr lang="en-US" sz="8000" dirty="0" smtClean="0">
                <a:solidFill>
                  <a:schemeClr val="bg1"/>
                </a:solidFill>
                <a:latin typeface="Times New Roman" panose="02020603050405020304" pitchFamily="18" charset="0"/>
                <a:cs typeface="Times New Roman" panose="02020603050405020304" pitchFamily="18" charset="0"/>
              </a:rPr>
              <a:t>Strategic</a:t>
            </a:r>
            <a:r>
              <a:rPr lang="en-US" sz="8000" dirty="0" smtClean="0">
                <a:latin typeface="Times New Roman" panose="02020603050405020304" pitchFamily="18" charset="0"/>
                <a:cs typeface="Times New Roman" panose="02020603050405020304" pitchFamily="18" charset="0"/>
              </a:rPr>
              <a:t> </a:t>
            </a:r>
            <a:r>
              <a:rPr lang="en-US" sz="8000" dirty="0" smtClean="0">
                <a:solidFill>
                  <a:schemeClr val="bg1"/>
                </a:solidFill>
                <a:latin typeface="Times New Roman" panose="02020603050405020304" pitchFamily="18" charset="0"/>
                <a:cs typeface="Times New Roman" panose="02020603050405020304" pitchFamily="18" charset="0"/>
              </a:rPr>
              <a:t>Alliances</a:t>
            </a:r>
            <a:endParaRPr lang="en-US" sz="8000"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343400"/>
            <a:ext cx="6400800" cy="1752600"/>
          </a:xfrm>
        </p:spPr>
        <p:txBody>
          <a:bodyPr/>
          <a:lstStyle/>
          <a:p>
            <a:r>
              <a:rPr lang="en-US" dirty="0" smtClean="0"/>
              <a:t> </a:t>
            </a:r>
            <a:r>
              <a:rPr lang="en-US" sz="4400" b="1" i="1" dirty="0" smtClean="0">
                <a:solidFill>
                  <a:srgbClr val="DC304D"/>
                </a:solidFill>
                <a:latin typeface="Times New Roman" panose="02020603050405020304" pitchFamily="18" charset="0"/>
                <a:cs typeface="Times New Roman" panose="02020603050405020304" pitchFamily="18" charset="0"/>
              </a:rPr>
              <a:t>An Essential Tool for Success</a:t>
            </a:r>
            <a:endParaRPr lang="en-US" sz="4400" b="1" i="1" dirty="0">
              <a:solidFill>
                <a:srgbClr val="DC304D"/>
              </a:solidFill>
              <a:latin typeface="Times New Roman" panose="02020603050405020304" pitchFamily="18" charset="0"/>
              <a:cs typeface="Times New Roman" panose="02020603050405020304" pitchFamily="18" charset="0"/>
            </a:endParaRPr>
          </a:p>
        </p:txBody>
      </p:sp>
      <p:pic>
        <p:nvPicPr>
          <p:cNvPr id="1026" name="Picture 1" descr="Walker Healthcare_NEW LOGO final"/>
          <p:cNvPicPr>
            <a:picLocks noChangeAspect="1" noChangeArrowheads="1"/>
          </p:cNvPicPr>
          <p:nvPr/>
        </p:nvPicPr>
        <p:blipFill>
          <a:blip r:embed="rId2" cstate="print"/>
          <a:srcRect l="22942" t="12820" r="23824" b="16411"/>
          <a:stretch>
            <a:fillRect/>
          </a:stretch>
        </p:blipFill>
        <p:spPr bwMode="auto">
          <a:xfrm>
            <a:off x="3276600" y="381000"/>
            <a:ext cx="2590800" cy="1752600"/>
          </a:xfrm>
          <a:prstGeom prst="rect">
            <a:avLst/>
          </a:prstGeom>
          <a:noFill/>
          <a:ln w="9525">
            <a:noFill/>
            <a:miter lim="800000"/>
            <a:headEnd/>
            <a:tailEnd/>
          </a:ln>
        </p:spPr>
      </p:pic>
      <p:pic>
        <p:nvPicPr>
          <p:cNvPr id="4" name="Picture 3"/>
          <p:cNvPicPr>
            <a:picLocks noChangeAspect="1"/>
          </p:cNvPicPr>
          <p:nvPr/>
        </p:nvPicPr>
        <p:blipFill>
          <a:blip r:embed="rId3"/>
          <a:stretch>
            <a:fillRect/>
          </a:stretch>
        </p:blipFill>
        <p:spPr>
          <a:xfrm>
            <a:off x="8763000" y="6324600"/>
            <a:ext cx="228600" cy="443205"/>
          </a:xfrm>
          <a:prstGeom prst="rect">
            <a:avLst/>
          </a:prstGeom>
        </p:spPr>
      </p:pic>
      <p:pic>
        <p:nvPicPr>
          <p:cNvPr id="5" name="Picture 4"/>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10</a:t>
            </a:fld>
            <a:endParaRPr lang="en-US" dirty="0"/>
          </a:p>
        </p:txBody>
      </p:sp>
      <p:sp>
        <p:nvSpPr>
          <p:cNvPr id="3" name="TextBox 2"/>
          <p:cNvSpPr txBox="1"/>
          <p:nvPr/>
        </p:nvSpPr>
        <p:spPr>
          <a:xfrm>
            <a:off x="304800" y="152400"/>
            <a:ext cx="7315200" cy="769441"/>
          </a:xfrm>
          <a:prstGeom prst="rect">
            <a:avLst/>
          </a:prstGeom>
          <a:noFill/>
        </p:spPr>
        <p:txBody>
          <a:bodyPr wrap="square" rtlCol="0">
            <a:spAutoFit/>
          </a:bodyPr>
          <a:lstStyle/>
          <a:p>
            <a:r>
              <a:rPr lang="en-US" sz="4400" b="1" u="sng" dirty="0" smtClean="0"/>
              <a:t>Potential Benefits…</a:t>
            </a:r>
            <a:endParaRPr lang="en-US" sz="4400" b="1" u="sng" dirty="0"/>
          </a:p>
        </p:txBody>
      </p:sp>
      <p:sp>
        <p:nvSpPr>
          <p:cNvPr id="4" name="TextBox 3"/>
          <p:cNvSpPr txBox="1"/>
          <p:nvPr/>
        </p:nvSpPr>
        <p:spPr>
          <a:xfrm>
            <a:off x="381000" y="1066800"/>
            <a:ext cx="8153400" cy="13342114"/>
          </a:xfrm>
          <a:prstGeom prst="rect">
            <a:avLst/>
          </a:prstGeom>
          <a:noFill/>
        </p:spPr>
        <p:txBody>
          <a:bodyPr wrap="square" rtlCol="0">
            <a:spAutoFit/>
          </a:bodyPr>
          <a:lstStyle/>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Accelerate revenue growth</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Gain competencies</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Enter new markets</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Brand awareness &amp; credibility</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Cost/Risk sharing</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Leverage existing competencies</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Access to capital</a:t>
            </a:r>
          </a:p>
          <a:p>
            <a:pPr marL="514350" indent="-514350">
              <a:spcAft>
                <a:spcPts val="2400"/>
              </a:spcAft>
            </a:pPr>
            <a:endParaRPr lang="en-US" sz="3200" b="1" dirty="0" smtClean="0">
              <a:latin typeface="Arial" pitchFamily="34" charset="0"/>
              <a:cs typeface="Arial" pitchFamily="34" charset="0"/>
            </a:endParaRPr>
          </a:p>
          <a:p>
            <a:pPr marL="514350" indent="-514350">
              <a:spcAft>
                <a:spcPts val="2400"/>
              </a:spcAft>
            </a:pPr>
            <a:endParaRPr lang="en-US" sz="3200" dirty="0" smtClean="0">
              <a:latin typeface="Arial" pitchFamily="34" charset="0"/>
              <a:cs typeface="Arial" pitchFamily="34" charset="0"/>
            </a:endParaRPr>
          </a:p>
          <a:p>
            <a:pPr marL="971550" lvl="1" indent="-514350">
              <a:buFont typeface="Arial" pitchFamily="34" charset="0"/>
              <a:buChar char="•"/>
            </a:pPr>
            <a:endParaRPr lang="en-US" sz="3200" dirty="0" smtClean="0">
              <a:latin typeface="Arial" pitchFamily="34" charset="0"/>
              <a:cs typeface="Arial" pitchFamily="34" charset="0"/>
            </a:endParaRPr>
          </a:p>
          <a:p>
            <a:pPr marL="514350" indent="-514350"/>
            <a:r>
              <a:rPr lang="en-US" sz="3200" dirty="0" smtClean="0">
                <a:latin typeface="Arial" pitchFamily="34" charset="0"/>
                <a:cs typeface="Arial" pitchFamily="34" charset="0"/>
              </a:rPr>
              <a:t> </a:t>
            </a:r>
          </a:p>
          <a:p>
            <a:pPr marL="1428750" lvl="2" indent="-514350">
              <a:buFont typeface="Arial" pitchFamily="34" charset="0"/>
              <a:buChar char="•"/>
            </a:pPr>
            <a:endParaRPr lang="en-US" sz="3200" b="1" dirty="0" smtClean="0">
              <a:latin typeface="Arial" pitchFamily="34" charset="0"/>
              <a:cs typeface="Arial" pitchFamily="34" charset="0"/>
            </a:endParaRPr>
          </a:p>
          <a:p>
            <a:pPr marL="971550" lvl="1" indent="-514350"/>
            <a:endParaRPr lang="en-US" sz="3200" b="1" dirty="0" smtClean="0">
              <a:latin typeface="Arial" pitchFamily="34" charset="0"/>
              <a:cs typeface="Arial" pitchFamily="34" charset="0"/>
            </a:endParaRPr>
          </a:p>
          <a:p>
            <a:pPr marL="1428750" lvl="2" indent="-514350">
              <a:spcAft>
                <a:spcPts val="3000"/>
              </a:spcAft>
              <a:buFont typeface="Arial" pitchFamily="34" charset="0"/>
              <a:buChar char="•"/>
            </a:pPr>
            <a:r>
              <a:rPr lang="en-US" sz="3200" dirty="0" smtClean="0">
                <a:latin typeface="Arial" pitchFamily="34" charset="0"/>
                <a:cs typeface="Arial" pitchFamily="34" charset="0"/>
              </a:rPr>
              <a:t>Hospitals with differing specialties</a:t>
            </a:r>
          </a:p>
          <a:p>
            <a:pPr marL="971550" lvl="1" indent="-514350"/>
            <a:r>
              <a:rPr lang="en-US" sz="3600" b="1" dirty="0" smtClean="0">
                <a:solidFill>
                  <a:srgbClr val="0070C0"/>
                </a:solidFill>
                <a:latin typeface="Arial" pitchFamily="34" charset="0"/>
                <a:cs typeface="Arial" pitchFamily="34" charset="0"/>
              </a:rPr>
              <a:t>Vertical</a:t>
            </a:r>
            <a:r>
              <a:rPr lang="en-US" sz="3600" dirty="0" smtClean="0">
                <a:latin typeface="Arial" pitchFamily="34" charset="0"/>
                <a:cs typeface="Arial" pitchFamily="34" charset="0"/>
              </a:rPr>
              <a:t> </a:t>
            </a:r>
            <a:r>
              <a:rPr lang="en-US" sz="2800" b="1" dirty="0" smtClean="0">
                <a:latin typeface="Arial" pitchFamily="34" charset="0"/>
                <a:cs typeface="Arial" pitchFamily="34" charset="0"/>
              </a:rPr>
              <a:t>– </a:t>
            </a:r>
            <a:r>
              <a:rPr lang="en-US" sz="3200" b="1" dirty="0" smtClean="0">
                <a:latin typeface="Arial" pitchFamily="34" charset="0"/>
                <a:cs typeface="Arial" pitchFamily="34" charset="0"/>
              </a:rPr>
              <a:t>In supply chain</a:t>
            </a:r>
          </a:p>
          <a:p>
            <a:pPr marL="1428750" lvl="2" indent="-514350">
              <a:spcAft>
                <a:spcPts val="3000"/>
              </a:spcAft>
              <a:buFont typeface="Arial" pitchFamily="34" charset="0"/>
              <a:buChar char="•"/>
            </a:pPr>
            <a:r>
              <a:rPr lang="en-US" sz="3200" dirty="0" smtClean="0">
                <a:latin typeface="Arial" pitchFamily="34" charset="0"/>
                <a:cs typeface="Arial" pitchFamily="34" charset="0"/>
              </a:rPr>
              <a:t> CRRC with hospital</a:t>
            </a:r>
          </a:p>
          <a:p>
            <a:pPr marL="971550" lvl="1" indent="-514350"/>
            <a:r>
              <a:rPr lang="en-US" sz="3600" b="1" dirty="0" smtClean="0">
                <a:solidFill>
                  <a:srgbClr val="0070C0"/>
                </a:solidFill>
                <a:latin typeface="Arial" pitchFamily="34" charset="0"/>
                <a:cs typeface="Arial" pitchFamily="34" charset="0"/>
              </a:rPr>
              <a:t>Intersectional </a:t>
            </a:r>
            <a:r>
              <a:rPr lang="en-US" sz="2800" b="1" dirty="0" smtClean="0">
                <a:latin typeface="Arial" pitchFamily="34" charset="0"/>
                <a:cs typeface="Arial" pitchFamily="34" charset="0"/>
              </a:rPr>
              <a:t>– </a:t>
            </a:r>
            <a:r>
              <a:rPr lang="en-US" sz="3200" b="1" dirty="0" smtClean="0">
                <a:latin typeface="Arial" pitchFamily="34" charset="0"/>
                <a:cs typeface="Arial" pitchFamily="34" charset="0"/>
              </a:rPr>
              <a:t>No nexus otherwise</a:t>
            </a:r>
          </a:p>
          <a:p>
            <a:pPr marL="1428750" lvl="2" indent="-514350">
              <a:spcAft>
                <a:spcPts val="1800"/>
              </a:spcAft>
              <a:buFont typeface="Arial" pitchFamily="34" charset="0"/>
              <a:buChar char="•"/>
            </a:pPr>
            <a:r>
              <a:rPr lang="en-US" sz="3200" dirty="0" smtClean="0">
                <a:latin typeface="Arial" pitchFamily="34" charset="0"/>
                <a:cs typeface="Arial" pitchFamily="34" charset="0"/>
              </a:rPr>
              <a:t>School and CCRC</a:t>
            </a:r>
          </a:p>
          <a:p>
            <a:pPr marL="914400" lvl="1" indent="-457200"/>
            <a:r>
              <a:rPr lang="en-US" sz="3200" dirty="0" smtClean="0">
                <a:latin typeface="Arial" pitchFamily="34" charset="0"/>
                <a:cs typeface="Arial" pitchFamily="34" charset="0"/>
              </a:rPr>
              <a:t> </a:t>
            </a:r>
          </a:p>
        </p:txBody>
      </p:sp>
      <p:pic>
        <p:nvPicPr>
          <p:cNvPr id="7" name="Picture 6"/>
          <p:cNvPicPr>
            <a:picLocks noChangeAspect="1"/>
          </p:cNvPicPr>
          <p:nvPr/>
        </p:nvPicPr>
        <p:blipFill>
          <a:blip r:embed="rId2"/>
          <a:stretch>
            <a:fillRect/>
          </a:stretch>
        </p:blipFill>
        <p:spPr>
          <a:xfrm>
            <a:off x="8763000" y="6324600"/>
            <a:ext cx="228600" cy="443205"/>
          </a:xfrm>
          <a:prstGeom prst="rect">
            <a:avLst/>
          </a:prstGeom>
        </p:spPr>
      </p:pic>
      <p:pic>
        <p:nvPicPr>
          <p:cNvPr id="8" name="Picture 7"/>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11</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TextBox 3"/>
          <p:cNvSpPr txBox="1"/>
          <p:nvPr/>
        </p:nvSpPr>
        <p:spPr>
          <a:xfrm>
            <a:off x="228600" y="228600"/>
            <a:ext cx="7315200" cy="769441"/>
          </a:xfrm>
          <a:prstGeom prst="rect">
            <a:avLst/>
          </a:prstGeom>
          <a:noFill/>
        </p:spPr>
        <p:txBody>
          <a:bodyPr wrap="square" rtlCol="0">
            <a:spAutoFit/>
          </a:bodyPr>
          <a:lstStyle/>
          <a:p>
            <a:r>
              <a:rPr lang="en-US" sz="4400" b="1" u="sng" dirty="0" smtClean="0"/>
              <a:t>Potential Benefits…</a:t>
            </a:r>
            <a:endParaRPr lang="en-US" sz="4400" b="1" u="sng" dirty="0"/>
          </a:p>
        </p:txBody>
      </p:sp>
      <p:sp>
        <p:nvSpPr>
          <p:cNvPr id="5" name="TextBox 4"/>
          <p:cNvSpPr txBox="1"/>
          <p:nvPr/>
        </p:nvSpPr>
        <p:spPr>
          <a:xfrm>
            <a:off x="381000" y="1219200"/>
            <a:ext cx="8763000" cy="5386090"/>
          </a:xfrm>
          <a:prstGeom prst="rect">
            <a:avLst/>
          </a:prstGeom>
          <a:noFill/>
        </p:spPr>
        <p:txBody>
          <a:bodyPr wrap="square" rtlCol="0">
            <a:spAutoFit/>
          </a:bodyPr>
          <a:lstStyle/>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Culture – innovator, proactive</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Take Advantage of Market Changes</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Increase barriers to entry</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Nullify a market threat</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Quicker &amp; costs less than acquisition</a:t>
            </a:r>
          </a:p>
          <a:p>
            <a:pPr marL="514350" indent="-514350">
              <a:spcAft>
                <a:spcPts val="2400"/>
              </a:spcAft>
              <a:buFont typeface="Arial" pitchFamily="34" charset="0"/>
              <a:buChar char="•"/>
            </a:pPr>
            <a:r>
              <a:rPr lang="en-US" sz="3200" b="1" dirty="0" smtClean="0">
                <a:solidFill>
                  <a:srgbClr val="0070C0"/>
                </a:solidFill>
                <a:latin typeface="Arial" pitchFamily="34" charset="0"/>
                <a:cs typeface="Arial" pitchFamily="34" charset="0"/>
              </a:rPr>
              <a:t>Improve competitive position</a:t>
            </a:r>
          </a:p>
          <a:p>
            <a:pPr marL="514350" indent="-514350">
              <a:spcAft>
                <a:spcPts val="2400"/>
              </a:spcAft>
            </a:pPr>
            <a:endParaRPr lang="en-US" sz="3200" dirty="0" smtClean="0">
              <a:latin typeface="Arial" pitchFamily="34" charset="0"/>
              <a:cs typeface="Arial" pitchFamily="34" charset="0"/>
            </a:endParaRPr>
          </a:p>
        </p:txBody>
      </p:sp>
      <p:pic>
        <p:nvPicPr>
          <p:cNvPr id="8" name="Picture 7"/>
          <p:cNvPicPr>
            <a:picLocks noChangeAspect="1"/>
          </p:cNvPicPr>
          <p:nvPr/>
        </p:nvPicPr>
        <p:blipFill>
          <a:blip r:embed="rId2"/>
          <a:stretch>
            <a:fillRect/>
          </a:stretch>
        </p:blipFill>
        <p:spPr>
          <a:xfrm>
            <a:off x="8763000" y="6324600"/>
            <a:ext cx="228600" cy="443205"/>
          </a:xfrm>
          <a:prstGeom prst="rect">
            <a:avLst/>
          </a:prstGeom>
        </p:spPr>
      </p:pic>
      <p:pic>
        <p:nvPicPr>
          <p:cNvPr id="9" name="Picture 8"/>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12</a:t>
            </a:fld>
            <a:endParaRPr lang="en-US" dirty="0"/>
          </a:p>
        </p:txBody>
      </p:sp>
      <p:sp>
        <p:nvSpPr>
          <p:cNvPr id="3" name="TextBox 2"/>
          <p:cNvSpPr txBox="1"/>
          <p:nvPr/>
        </p:nvSpPr>
        <p:spPr>
          <a:xfrm>
            <a:off x="228600" y="228600"/>
            <a:ext cx="8686800" cy="769441"/>
          </a:xfrm>
          <a:prstGeom prst="rect">
            <a:avLst/>
          </a:prstGeom>
          <a:noFill/>
        </p:spPr>
        <p:txBody>
          <a:bodyPr wrap="square" rtlCol="0">
            <a:spAutoFit/>
          </a:bodyPr>
          <a:lstStyle/>
          <a:p>
            <a:r>
              <a:rPr lang="en-US" sz="4400" b="1" u="sng" dirty="0" smtClean="0"/>
              <a:t>So what is needed to succeed…</a:t>
            </a:r>
            <a:endParaRPr lang="en-US" sz="4400" b="1" u="sng" dirty="0"/>
          </a:p>
        </p:txBody>
      </p:sp>
      <p:sp>
        <p:nvSpPr>
          <p:cNvPr id="4" name="TextBox 3"/>
          <p:cNvSpPr txBox="1"/>
          <p:nvPr/>
        </p:nvSpPr>
        <p:spPr>
          <a:xfrm>
            <a:off x="228600" y="1219200"/>
            <a:ext cx="8915400" cy="5139869"/>
          </a:xfrm>
          <a:prstGeom prst="rect">
            <a:avLst/>
          </a:prstGeom>
          <a:noFill/>
        </p:spPr>
        <p:txBody>
          <a:bodyPr wrap="square" rtlCol="0">
            <a:spAutoFit/>
          </a:bodyPr>
          <a:lstStyle/>
          <a:p>
            <a:r>
              <a:rPr lang="en-US" sz="3600" b="1" dirty="0" smtClean="0">
                <a:solidFill>
                  <a:srgbClr val="0070C0"/>
                </a:solidFill>
                <a:latin typeface="Arial" pitchFamily="34" charset="0"/>
                <a:cs typeface="Arial" pitchFamily="34" charset="0"/>
              </a:rPr>
              <a:t>A Compelling strategic business case</a:t>
            </a:r>
          </a:p>
          <a:p>
            <a:pPr lvl="1">
              <a:buFont typeface="Arial" pitchFamily="34" charset="0"/>
              <a:buChar char="•"/>
            </a:pPr>
            <a:r>
              <a:rPr lang="en-US" sz="3200" dirty="0" smtClean="0"/>
              <a:t> Leverages a strength</a:t>
            </a:r>
          </a:p>
          <a:p>
            <a:pPr lvl="1">
              <a:buFont typeface="Arial" pitchFamily="34" charset="0"/>
              <a:buChar char="•"/>
            </a:pPr>
            <a:r>
              <a:rPr lang="en-US" sz="3200" dirty="0" smtClean="0"/>
              <a:t> Eliminates a risk</a:t>
            </a:r>
          </a:p>
          <a:p>
            <a:pPr lvl="1">
              <a:buFont typeface="Arial" pitchFamily="34" charset="0"/>
              <a:buChar char="•"/>
            </a:pPr>
            <a:r>
              <a:rPr lang="en-US" sz="3200" dirty="0" smtClean="0"/>
              <a:t> Fills a strategic “gap (s)” – target x 2</a:t>
            </a:r>
          </a:p>
          <a:p>
            <a:pPr lvl="1">
              <a:buFont typeface="Arial" pitchFamily="34" charset="0"/>
              <a:buChar char="•"/>
            </a:pPr>
            <a:r>
              <a:rPr lang="en-US" sz="3200" dirty="0" smtClean="0"/>
              <a:t> In alignment with broader strategy</a:t>
            </a:r>
          </a:p>
          <a:p>
            <a:pPr lvl="1"/>
            <a:endParaRPr lang="en-US" sz="3200" dirty="0" smtClean="0"/>
          </a:p>
          <a:p>
            <a:r>
              <a:rPr lang="en-US" sz="3600" b="1" dirty="0" smtClean="0">
                <a:solidFill>
                  <a:srgbClr val="0070C0"/>
                </a:solidFill>
                <a:latin typeface="Arial" pitchFamily="34" charset="0"/>
                <a:cs typeface="Arial" pitchFamily="34" charset="0"/>
              </a:rPr>
              <a:t>Well reasoned expectations</a:t>
            </a:r>
          </a:p>
          <a:p>
            <a:pPr lvl="1">
              <a:buFont typeface="Arial" pitchFamily="34" charset="0"/>
              <a:buChar char="•"/>
            </a:pPr>
            <a:r>
              <a:rPr lang="en-US" sz="3200" dirty="0" smtClean="0"/>
              <a:t> Benefits</a:t>
            </a:r>
          </a:p>
          <a:p>
            <a:pPr lvl="1">
              <a:buFont typeface="Arial" pitchFamily="34" charset="0"/>
              <a:buChar char="•"/>
            </a:pPr>
            <a:r>
              <a:rPr lang="en-US" sz="3200" dirty="0" smtClean="0"/>
              <a:t> Timing &amp; Costs</a:t>
            </a:r>
          </a:p>
          <a:p>
            <a:pPr lvl="1">
              <a:buFont typeface="Arial" pitchFamily="34" charset="0"/>
              <a:buChar char="•"/>
            </a:pPr>
            <a:r>
              <a:rPr lang="en-US" sz="3200" dirty="0" smtClean="0"/>
              <a:t> Commitment </a:t>
            </a:r>
            <a:endParaRPr lang="en-US" sz="3200" dirty="0"/>
          </a:p>
        </p:txBody>
      </p:sp>
      <p:pic>
        <p:nvPicPr>
          <p:cNvPr id="7" name="Picture 6"/>
          <p:cNvPicPr>
            <a:picLocks noChangeAspect="1"/>
          </p:cNvPicPr>
          <p:nvPr/>
        </p:nvPicPr>
        <p:blipFill>
          <a:blip r:embed="rId2"/>
          <a:stretch>
            <a:fillRect/>
          </a:stretch>
        </p:blipFill>
        <p:spPr>
          <a:xfrm>
            <a:off x="8763000" y="6324600"/>
            <a:ext cx="228600" cy="443205"/>
          </a:xfrm>
          <a:prstGeom prst="rect">
            <a:avLst/>
          </a:prstGeom>
        </p:spPr>
      </p:pic>
      <p:pic>
        <p:nvPicPr>
          <p:cNvPr id="8" name="Picture 7"/>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13</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TextBox 3"/>
          <p:cNvSpPr txBox="1"/>
          <p:nvPr/>
        </p:nvSpPr>
        <p:spPr>
          <a:xfrm>
            <a:off x="228600" y="228600"/>
            <a:ext cx="8686800" cy="769441"/>
          </a:xfrm>
          <a:prstGeom prst="rect">
            <a:avLst/>
          </a:prstGeom>
          <a:noFill/>
        </p:spPr>
        <p:txBody>
          <a:bodyPr wrap="square" rtlCol="0">
            <a:spAutoFit/>
          </a:bodyPr>
          <a:lstStyle/>
          <a:p>
            <a:r>
              <a:rPr lang="en-US" sz="4400" b="1" u="sng" dirty="0" smtClean="0"/>
              <a:t>So what is needed to succeed…</a:t>
            </a:r>
            <a:endParaRPr lang="en-US" sz="4400" b="1" u="sng" dirty="0"/>
          </a:p>
        </p:txBody>
      </p:sp>
      <p:sp>
        <p:nvSpPr>
          <p:cNvPr id="5" name="TextBox 4"/>
          <p:cNvSpPr txBox="1"/>
          <p:nvPr/>
        </p:nvSpPr>
        <p:spPr>
          <a:xfrm>
            <a:off x="228600" y="1219200"/>
            <a:ext cx="8915400" cy="5401479"/>
          </a:xfrm>
          <a:prstGeom prst="rect">
            <a:avLst/>
          </a:prstGeom>
          <a:noFill/>
        </p:spPr>
        <p:txBody>
          <a:bodyPr wrap="square" rtlCol="0">
            <a:spAutoFit/>
          </a:bodyPr>
          <a:lstStyle/>
          <a:p>
            <a:r>
              <a:rPr lang="en-US" sz="3600" b="1" dirty="0" smtClean="0">
                <a:solidFill>
                  <a:srgbClr val="0070C0"/>
                </a:solidFill>
                <a:latin typeface="Arial" pitchFamily="34" charset="0"/>
                <a:cs typeface="Arial" pitchFamily="34" charset="0"/>
              </a:rPr>
              <a:t>Executive sponsorship - Formal</a:t>
            </a:r>
          </a:p>
          <a:p>
            <a:pPr lvl="1">
              <a:buFont typeface="Arial" pitchFamily="34" charset="0"/>
              <a:buChar char="•"/>
            </a:pPr>
            <a:r>
              <a:rPr lang="en-US" sz="3200" dirty="0" smtClean="0"/>
              <a:t> Top level &amp; mid tier champions</a:t>
            </a:r>
          </a:p>
          <a:p>
            <a:pPr lvl="1">
              <a:spcAft>
                <a:spcPts val="2400"/>
              </a:spcAft>
              <a:buFont typeface="Arial" pitchFamily="34" charset="0"/>
              <a:buChar char="•"/>
            </a:pPr>
            <a:r>
              <a:rPr lang="en-US" sz="3200" dirty="0" smtClean="0"/>
              <a:t> Board, banks, etc.</a:t>
            </a:r>
          </a:p>
          <a:p>
            <a:r>
              <a:rPr lang="en-US" sz="3600" b="1" dirty="0" smtClean="0">
                <a:solidFill>
                  <a:srgbClr val="0070C0"/>
                </a:solidFill>
                <a:latin typeface="Arial" pitchFamily="34" charset="0"/>
                <a:cs typeface="Arial" pitchFamily="34" charset="0"/>
              </a:rPr>
              <a:t>Well reasoned expectations</a:t>
            </a:r>
          </a:p>
          <a:p>
            <a:pPr lvl="1">
              <a:buFont typeface="Arial" pitchFamily="34" charset="0"/>
              <a:buChar char="•"/>
            </a:pPr>
            <a:r>
              <a:rPr lang="en-US" sz="3200" dirty="0" smtClean="0"/>
              <a:t> Benefits</a:t>
            </a:r>
          </a:p>
          <a:p>
            <a:pPr lvl="1">
              <a:buFont typeface="Arial" pitchFamily="34" charset="0"/>
              <a:buChar char="•"/>
            </a:pPr>
            <a:r>
              <a:rPr lang="en-US" sz="3200" dirty="0" smtClean="0"/>
              <a:t> Timing &amp; Costs</a:t>
            </a:r>
          </a:p>
          <a:p>
            <a:pPr lvl="1">
              <a:spcAft>
                <a:spcPts val="3000"/>
              </a:spcAft>
              <a:buFont typeface="Arial" pitchFamily="34" charset="0"/>
              <a:buChar char="•"/>
            </a:pPr>
            <a:r>
              <a:rPr lang="en-US" sz="3200" dirty="0" smtClean="0"/>
              <a:t> Commitment</a:t>
            </a:r>
          </a:p>
          <a:p>
            <a:r>
              <a:rPr lang="en-US" sz="3200" dirty="0" smtClean="0"/>
              <a:t> </a:t>
            </a:r>
            <a:r>
              <a:rPr lang="en-US" sz="3600" b="1" dirty="0" smtClean="0">
                <a:solidFill>
                  <a:srgbClr val="0070C0"/>
                </a:solidFill>
                <a:latin typeface="Arial" pitchFamily="34" charset="0"/>
                <a:cs typeface="Arial" pitchFamily="34" charset="0"/>
              </a:rPr>
              <a:t>Communication &amp; Understanding</a:t>
            </a:r>
          </a:p>
          <a:p>
            <a:pPr lvl="1">
              <a:buFont typeface="Arial" pitchFamily="34" charset="0"/>
              <a:buChar char="•"/>
            </a:pPr>
            <a:r>
              <a:rPr lang="en-US" sz="3200" dirty="0" smtClean="0"/>
              <a:t> Ensure clarity of reasons/motivation</a:t>
            </a:r>
          </a:p>
        </p:txBody>
      </p:sp>
      <p:pic>
        <p:nvPicPr>
          <p:cNvPr id="8" name="Picture 7"/>
          <p:cNvPicPr>
            <a:picLocks noChangeAspect="1"/>
          </p:cNvPicPr>
          <p:nvPr/>
        </p:nvPicPr>
        <p:blipFill>
          <a:blip r:embed="rId2"/>
          <a:stretch>
            <a:fillRect/>
          </a:stretch>
        </p:blipFill>
        <p:spPr>
          <a:xfrm>
            <a:off x="8763000" y="6324600"/>
            <a:ext cx="228600" cy="443205"/>
          </a:xfrm>
          <a:prstGeom prst="rect">
            <a:avLst/>
          </a:prstGeom>
        </p:spPr>
      </p:pic>
      <p:pic>
        <p:nvPicPr>
          <p:cNvPr id="9" name="Picture 8"/>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14</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228600" y="228600"/>
            <a:ext cx="8686800" cy="769441"/>
          </a:xfrm>
          <a:prstGeom prst="rect">
            <a:avLst/>
          </a:prstGeom>
          <a:noFill/>
        </p:spPr>
        <p:txBody>
          <a:bodyPr wrap="square" rtlCol="0">
            <a:spAutoFit/>
          </a:bodyPr>
          <a:lstStyle/>
          <a:p>
            <a:r>
              <a:rPr lang="en-US" sz="4400" b="1" u="sng" dirty="0" smtClean="0"/>
              <a:t>So what is needed to succeed…</a:t>
            </a:r>
            <a:endParaRPr lang="en-US" sz="4400" b="1" u="sng" dirty="0"/>
          </a:p>
        </p:txBody>
      </p:sp>
      <p:sp>
        <p:nvSpPr>
          <p:cNvPr id="6" name="TextBox 5"/>
          <p:cNvSpPr txBox="1"/>
          <p:nvPr/>
        </p:nvSpPr>
        <p:spPr>
          <a:xfrm>
            <a:off x="228600" y="1219200"/>
            <a:ext cx="8915400" cy="5401479"/>
          </a:xfrm>
          <a:prstGeom prst="rect">
            <a:avLst/>
          </a:prstGeom>
          <a:noFill/>
        </p:spPr>
        <p:txBody>
          <a:bodyPr wrap="square" rtlCol="0">
            <a:spAutoFit/>
          </a:bodyPr>
          <a:lstStyle/>
          <a:p>
            <a:r>
              <a:rPr lang="en-US" sz="3600" b="1" dirty="0" smtClean="0">
                <a:solidFill>
                  <a:srgbClr val="0070C0"/>
                </a:solidFill>
                <a:latin typeface="Arial" pitchFamily="34" charset="0"/>
                <a:cs typeface="Arial" pitchFamily="34" charset="0"/>
              </a:rPr>
              <a:t>Trust</a:t>
            </a:r>
          </a:p>
          <a:p>
            <a:pPr lvl="1">
              <a:spcAft>
                <a:spcPts val="2400"/>
              </a:spcAft>
              <a:buFont typeface="Arial" pitchFamily="34" charset="0"/>
              <a:buChar char="•"/>
            </a:pPr>
            <a:r>
              <a:rPr lang="en-US" sz="3200" dirty="0" smtClean="0"/>
              <a:t> Internal and external</a:t>
            </a:r>
          </a:p>
          <a:p>
            <a:r>
              <a:rPr lang="en-US" sz="3600" b="1" dirty="0" smtClean="0">
                <a:solidFill>
                  <a:srgbClr val="0070C0"/>
                </a:solidFill>
                <a:latin typeface="Arial" pitchFamily="34" charset="0"/>
                <a:cs typeface="Arial" pitchFamily="34" charset="0"/>
              </a:rPr>
              <a:t>Written Agreement</a:t>
            </a:r>
          </a:p>
          <a:p>
            <a:pPr lvl="1">
              <a:buFont typeface="Arial" pitchFamily="34" charset="0"/>
              <a:buChar char="•"/>
            </a:pPr>
            <a:r>
              <a:rPr lang="en-US" sz="3200" dirty="0" smtClean="0"/>
              <a:t> How decisions are made</a:t>
            </a:r>
          </a:p>
          <a:p>
            <a:pPr lvl="1">
              <a:buFont typeface="Arial" pitchFamily="34" charset="0"/>
              <a:buChar char="•"/>
            </a:pPr>
            <a:r>
              <a:rPr lang="en-US" sz="3200" dirty="0" smtClean="0"/>
              <a:t> Roles &amp; Responsibilities</a:t>
            </a:r>
          </a:p>
          <a:p>
            <a:pPr lvl="1">
              <a:buFont typeface="Arial" pitchFamily="34" charset="0"/>
              <a:buChar char="•"/>
            </a:pPr>
            <a:r>
              <a:rPr lang="en-US" sz="3200" dirty="0" smtClean="0"/>
              <a:t> What is being shared or provided &amp; what is not</a:t>
            </a:r>
          </a:p>
          <a:p>
            <a:pPr lvl="1">
              <a:spcAft>
                <a:spcPts val="3000"/>
              </a:spcAft>
              <a:buFont typeface="Arial" pitchFamily="34" charset="0"/>
              <a:buChar char="•"/>
            </a:pPr>
            <a:r>
              <a:rPr lang="en-US" sz="3200" dirty="0" smtClean="0"/>
              <a:t> Governance</a:t>
            </a:r>
          </a:p>
          <a:p>
            <a:r>
              <a:rPr lang="en-US" sz="3200" dirty="0" smtClean="0"/>
              <a:t> </a:t>
            </a:r>
            <a:r>
              <a:rPr lang="en-US" sz="3600" b="1" dirty="0" smtClean="0">
                <a:solidFill>
                  <a:srgbClr val="0070C0"/>
                </a:solidFill>
                <a:latin typeface="Arial" pitchFamily="34" charset="0"/>
                <a:cs typeface="Arial" pitchFamily="34" charset="0"/>
              </a:rPr>
              <a:t>Governance Structure</a:t>
            </a:r>
          </a:p>
          <a:p>
            <a:pPr lvl="1"/>
            <a:endParaRPr lang="en-US" sz="3200" dirty="0" smtClean="0"/>
          </a:p>
        </p:txBody>
      </p:sp>
      <p:pic>
        <p:nvPicPr>
          <p:cNvPr id="9" name="Picture 8"/>
          <p:cNvPicPr>
            <a:picLocks noChangeAspect="1"/>
          </p:cNvPicPr>
          <p:nvPr/>
        </p:nvPicPr>
        <p:blipFill>
          <a:blip r:embed="rId2"/>
          <a:stretch>
            <a:fillRect/>
          </a:stretch>
        </p:blipFill>
        <p:spPr>
          <a:xfrm>
            <a:off x="8763000" y="6324600"/>
            <a:ext cx="228600" cy="443205"/>
          </a:xfrm>
          <a:prstGeom prst="rect">
            <a:avLst/>
          </a:prstGeom>
        </p:spPr>
      </p:pic>
      <p:pic>
        <p:nvPicPr>
          <p:cNvPr id="10" name="Picture 9"/>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15</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TextBox 5"/>
          <p:cNvSpPr txBox="1"/>
          <p:nvPr/>
        </p:nvSpPr>
        <p:spPr>
          <a:xfrm>
            <a:off x="228600" y="228600"/>
            <a:ext cx="8686800" cy="769441"/>
          </a:xfrm>
          <a:prstGeom prst="rect">
            <a:avLst/>
          </a:prstGeom>
          <a:noFill/>
        </p:spPr>
        <p:txBody>
          <a:bodyPr wrap="square" rtlCol="0">
            <a:spAutoFit/>
          </a:bodyPr>
          <a:lstStyle/>
          <a:p>
            <a:r>
              <a:rPr lang="en-US" sz="4400" b="1" u="sng" dirty="0" smtClean="0"/>
              <a:t>So what is needed to succeed…</a:t>
            </a:r>
            <a:endParaRPr lang="en-US" sz="4400" b="1" u="sng" dirty="0"/>
          </a:p>
        </p:txBody>
      </p:sp>
      <p:sp>
        <p:nvSpPr>
          <p:cNvPr id="7" name="TextBox 6"/>
          <p:cNvSpPr txBox="1"/>
          <p:nvPr/>
        </p:nvSpPr>
        <p:spPr>
          <a:xfrm>
            <a:off x="228600" y="1066800"/>
            <a:ext cx="8915400" cy="6370975"/>
          </a:xfrm>
          <a:prstGeom prst="rect">
            <a:avLst/>
          </a:prstGeom>
          <a:noFill/>
        </p:spPr>
        <p:txBody>
          <a:bodyPr wrap="square" rtlCol="0">
            <a:spAutoFit/>
          </a:bodyPr>
          <a:lstStyle/>
          <a:p>
            <a:r>
              <a:rPr lang="en-US" sz="3600" b="1" dirty="0" smtClean="0">
                <a:solidFill>
                  <a:srgbClr val="0070C0"/>
                </a:solidFill>
                <a:latin typeface="Arial" pitchFamily="34" charset="0"/>
                <a:cs typeface="Arial" pitchFamily="34" charset="0"/>
              </a:rPr>
              <a:t>Definitions of Success</a:t>
            </a:r>
          </a:p>
          <a:p>
            <a:pPr lvl="1">
              <a:buFont typeface="Arial" pitchFamily="34" charset="0"/>
              <a:buChar char="•"/>
            </a:pPr>
            <a:r>
              <a:rPr lang="en-US" sz="3200" dirty="0" smtClean="0"/>
              <a:t> Process – Over time</a:t>
            </a:r>
          </a:p>
          <a:p>
            <a:pPr lvl="1">
              <a:buFont typeface="Arial" pitchFamily="34" charset="0"/>
              <a:buChar char="•"/>
            </a:pPr>
            <a:r>
              <a:rPr lang="en-US" sz="3200" dirty="0" smtClean="0"/>
              <a:t> Outcomes</a:t>
            </a:r>
          </a:p>
          <a:p>
            <a:pPr lvl="1">
              <a:buFont typeface="Arial" pitchFamily="34" charset="0"/>
              <a:buChar char="•"/>
            </a:pPr>
            <a:r>
              <a:rPr lang="en-US" sz="3200" dirty="0" smtClean="0"/>
              <a:t> Measurement</a:t>
            </a:r>
          </a:p>
          <a:p>
            <a:endParaRPr lang="en-US" sz="3200" dirty="0" smtClean="0"/>
          </a:p>
          <a:p>
            <a:r>
              <a:rPr lang="en-US" sz="3600" b="1" dirty="0" smtClean="0">
                <a:solidFill>
                  <a:srgbClr val="0070C0"/>
                </a:solidFill>
                <a:latin typeface="Arial" pitchFamily="34" charset="0"/>
                <a:cs typeface="Arial" pitchFamily="34" charset="0"/>
              </a:rPr>
              <a:t>Fit Analysis</a:t>
            </a:r>
          </a:p>
          <a:p>
            <a:pPr lvl="1">
              <a:buFont typeface="Arial" pitchFamily="34" charset="0"/>
              <a:buChar char="•"/>
            </a:pPr>
            <a:r>
              <a:rPr lang="en-US" sz="3200" dirty="0" smtClean="0"/>
              <a:t> Clear Understanding of drivers/strategy and</a:t>
            </a:r>
          </a:p>
          <a:p>
            <a:pPr lvl="1"/>
            <a:r>
              <a:rPr lang="en-US" sz="3200" dirty="0" smtClean="0"/>
              <a:t>  commitment on part of partner(s)</a:t>
            </a:r>
          </a:p>
          <a:p>
            <a:endParaRPr lang="en-US" sz="3600" b="1" dirty="0" smtClean="0">
              <a:solidFill>
                <a:srgbClr val="0070C0"/>
              </a:solidFill>
              <a:latin typeface="Arial" pitchFamily="34" charset="0"/>
              <a:cs typeface="Arial" pitchFamily="34" charset="0"/>
            </a:endParaRPr>
          </a:p>
          <a:p>
            <a:r>
              <a:rPr lang="en-US" sz="3600" b="1" dirty="0" smtClean="0">
                <a:solidFill>
                  <a:srgbClr val="0070C0"/>
                </a:solidFill>
                <a:latin typeface="Arial" pitchFamily="34" charset="0"/>
                <a:cs typeface="Arial" pitchFamily="34" charset="0"/>
              </a:rPr>
              <a:t>Flexibility &amp; Responsiveness</a:t>
            </a:r>
          </a:p>
          <a:p>
            <a:pPr lvl="1">
              <a:buFont typeface="Arial" pitchFamily="34" charset="0"/>
              <a:buChar char="•"/>
            </a:pPr>
            <a:r>
              <a:rPr lang="en-US" sz="3200" dirty="0" smtClean="0"/>
              <a:t> Co-create</a:t>
            </a:r>
          </a:p>
          <a:p>
            <a:pPr lvl="1"/>
            <a:endParaRPr lang="en-US" sz="3200" dirty="0" smtClean="0"/>
          </a:p>
        </p:txBody>
      </p:sp>
      <p:pic>
        <p:nvPicPr>
          <p:cNvPr id="10" name="Picture 9"/>
          <p:cNvPicPr>
            <a:picLocks noChangeAspect="1"/>
          </p:cNvPicPr>
          <p:nvPr/>
        </p:nvPicPr>
        <p:blipFill>
          <a:blip r:embed="rId2"/>
          <a:stretch>
            <a:fillRect/>
          </a:stretch>
        </p:blipFill>
        <p:spPr>
          <a:xfrm>
            <a:off x="8763000" y="6324600"/>
            <a:ext cx="228600" cy="443205"/>
          </a:xfrm>
          <a:prstGeom prst="rect">
            <a:avLst/>
          </a:prstGeom>
        </p:spPr>
      </p:pic>
      <p:pic>
        <p:nvPicPr>
          <p:cNvPr id="11" name="Picture 10"/>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16</a:t>
            </a:fld>
            <a:endParaRPr lang="en-US" dirty="0"/>
          </a:p>
        </p:txBody>
      </p:sp>
      <p:sp>
        <p:nvSpPr>
          <p:cNvPr id="3" name="TextBox 2"/>
          <p:cNvSpPr txBox="1"/>
          <p:nvPr/>
        </p:nvSpPr>
        <p:spPr>
          <a:xfrm>
            <a:off x="228600" y="228600"/>
            <a:ext cx="8686800" cy="769441"/>
          </a:xfrm>
          <a:prstGeom prst="rect">
            <a:avLst/>
          </a:prstGeom>
          <a:noFill/>
        </p:spPr>
        <p:txBody>
          <a:bodyPr wrap="square" rtlCol="0">
            <a:spAutoFit/>
          </a:bodyPr>
          <a:lstStyle/>
          <a:p>
            <a:r>
              <a:rPr lang="en-US" sz="4400" b="1" u="sng" dirty="0" smtClean="0"/>
              <a:t>So what is needed to succeed…</a:t>
            </a:r>
            <a:endParaRPr lang="en-US" sz="4400" b="1" u="sng" dirty="0"/>
          </a:p>
        </p:txBody>
      </p:sp>
      <p:sp>
        <p:nvSpPr>
          <p:cNvPr id="4" name="TextBox 3"/>
          <p:cNvSpPr txBox="1"/>
          <p:nvPr/>
        </p:nvSpPr>
        <p:spPr>
          <a:xfrm>
            <a:off x="228600" y="1066800"/>
            <a:ext cx="8915400" cy="6340197"/>
          </a:xfrm>
          <a:prstGeom prst="rect">
            <a:avLst/>
          </a:prstGeom>
          <a:noFill/>
        </p:spPr>
        <p:txBody>
          <a:bodyPr wrap="square" rtlCol="0">
            <a:spAutoFit/>
          </a:bodyPr>
          <a:lstStyle/>
          <a:p>
            <a:r>
              <a:rPr lang="en-US" sz="3600" b="1" dirty="0" smtClean="0">
                <a:solidFill>
                  <a:srgbClr val="0070C0"/>
                </a:solidFill>
                <a:latin typeface="Arial" pitchFamily="34" charset="0"/>
                <a:cs typeface="Arial" pitchFamily="34" charset="0"/>
              </a:rPr>
              <a:t>Joint Evaluation:</a:t>
            </a:r>
          </a:p>
          <a:p>
            <a:pPr lvl="1">
              <a:spcAft>
                <a:spcPts val="1200"/>
              </a:spcAft>
              <a:buFont typeface="Arial" pitchFamily="34" charset="0"/>
              <a:buChar char="•"/>
            </a:pPr>
            <a:r>
              <a:rPr lang="en-US" sz="3200" dirty="0" smtClean="0"/>
              <a:t> Formal</a:t>
            </a:r>
          </a:p>
          <a:p>
            <a:pPr lvl="1">
              <a:spcAft>
                <a:spcPts val="1200"/>
              </a:spcAft>
              <a:buFont typeface="Arial" pitchFamily="34" charset="0"/>
              <a:buChar char="•"/>
            </a:pPr>
            <a:r>
              <a:rPr lang="en-US" sz="3200" dirty="0" smtClean="0"/>
              <a:t> Ongoing</a:t>
            </a:r>
          </a:p>
          <a:p>
            <a:pPr lvl="1">
              <a:spcAft>
                <a:spcPts val="1200"/>
              </a:spcAft>
              <a:buFont typeface="Arial" pitchFamily="34" charset="0"/>
              <a:buChar char="•"/>
            </a:pPr>
            <a:r>
              <a:rPr lang="en-US" sz="3200" dirty="0" smtClean="0"/>
              <a:t> Process Adjustments</a:t>
            </a:r>
          </a:p>
          <a:p>
            <a:pPr lvl="1">
              <a:spcAft>
                <a:spcPts val="1200"/>
              </a:spcAft>
              <a:buFont typeface="Arial" pitchFamily="34" charset="0"/>
              <a:buChar char="•"/>
            </a:pPr>
            <a:r>
              <a:rPr lang="en-US" sz="3200" dirty="0" smtClean="0"/>
              <a:t> Expectations</a:t>
            </a:r>
          </a:p>
          <a:p>
            <a:pPr lvl="1">
              <a:buFont typeface="Arial" pitchFamily="34" charset="0"/>
              <a:buChar char="•"/>
            </a:pPr>
            <a:r>
              <a:rPr lang="en-US" sz="3200" dirty="0" smtClean="0"/>
              <a:t> Changes</a:t>
            </a:r>
          </a:p>
          <a:p>
            <a:pPr lvl="2">
              <a:buFont typeface="Arial" pitchFamily="34" charset="0"/>
              <a:buChar char="•"/>
            </a:pPr>
            <a:r>
              <a:rPr lang="en-US" sz="3200" dirty="0" smtClean="0"/>
              <a:t> Regulatory</a:t>
            </a:r>
          </a:p>
          <a:p>
            <a:pPr lvl="2">
              <a:spcAft>
                <a:spcPts val="1200"/>
              </a:spcAft>
              <a:buFont typeface="Arial" pitchFamily="34" charset="0"/>
              <a:buChar char="•"/>
            </a:pPr>
            <a:r>
              <a:rPr lang="en-US" sz="3200" dirty="0" smtClean="0"/>
              <a:t> Partner/Collaborator</a:t>
            </a:r>
          </a:p>
          <a:p>
            <a:pPr lvl="2"/>
            <a:endParaRPr lang="en-US" sz="3200" dirty="0" smtClean="0"/>
          </a:p>
          <a:p>
            <a:pPr lvl="2"/>
            <a:endParaRPr lang="en-US" sz="3200" dirty="0" smtClean="0"/>
          </a:p>
          <a:p>
            <a:pPr lvl="1"/>
            <a:endParaRPr lang="en-US" sz="3200" dirty="0" smtClean="0"/>
          </a:p>
        </p:txBody>
      </p:sp>
      <p:sp>
        <p:nvSpPr>
          <p:cNvPr id="5" name="TextBox 4"/>
          <p:cNvSpPr txBox="1"/>
          <p:nvPr/>
        </p:nvSpPr>
        <p:spPr>
          <a:xfrm>
            <a:off x="609600" y="6182380"/>
            <a:ext cx="7696200" cy="523220"/>
          </a:xfrm>
          <a:prstGeom prst="rect">
            <a:avLst/>
          </a:prstGeom>
          <a:solidFill>
            <a:srgbClr val="FFFF00"/>
          </a:solidFill>
          <a:ln w="28575">
            <a:solidFill>
              <a:schemeClr val="tx1"/>
            </a:solidFill>
          </a:ln>
        </p:spPr>
        <p:txBody>
          <a:bodyPr wrap="square" rtlCol="0">
            <a:spAutoFit/>
          </a:bodyPr>
          <a:lstStyle/>
          <a:p>
            <a:pPr algn="ctr"/>
            <a:r>
              <a:rPr lang="en-US" sz="2800" i="1" dirty="0" smtClean="0"/>
              <a:t>Level Playing Field – Value Differences</a:t>
            </a:r>
            <a:endParaRPr lang="en-US" sz="2800" i="1" dirty="0"/>
          </a:p>
        </p:txBody>
      </p:sp>
      <p:pic>
        <p:nvPicPr>
          <p:cNvPr id="8" name="Picture 7"/>
          <p:cNvPicPr>
            <a:picLocks noChangeAspect="1"/>
          </p:cNvPicPr>
          <p:nvPr/>
        </p:nvPicPr>
        <p:blipFill>
          <a:blip r:embed="rId2"/>
          <a:stretch>
            <a:fillRect/>
          </a:stretch>
        </p:blipFill>
        <p:spPr>
          <a:xfrm>
            <a:off x="8763000" y="6324600"/>
            <a:ext cx="228600" cy="443205"/>
          </a:xfrm>
          <a:prstGeom prst="rect">
            <a:avLst/>
          </a:prstGeom>
        </p:spPr>
      </p:pic>
      <p:pic>
        <p:nvPicPr>
          <p:cNvPr id="9" name="Picture 8"/>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17</a:t>
            </a:fld>
            <a:endParaRPr lang="en-US" dirty="0"/>
          </a:p>
        </p:txBody>
      </p:sp>
      <p:sp>
        <p:nvSpPr>
          <p:cNvPr id="3" name="TextBox 2"/>
          <p:cNvSpPr txBox="1"/>
          <p:nvPr/>
        </p:nvSpPr>
        <p:spPr>
          <a:xfrm>
            <a:off x="228600" y="228600"/>
            <a:ext cx="8686800" cy="769441"/>
          </a:xfrm>
          <a:prstGeom prst="rect">
            <a:avLst/>
          </a:prstGeom>
          <a:noFill/>
        </p:spPr>
        <p:txBody>
          <a:bodyPr wrap="square" rtlCol="0">
            <a:spAutoFit/>
          </a:bodyPr>
          <a:lstStyle/>
          <a:p>
            <a:r>
              <a:rPr lang="en-US" sz="4400" b="1" u="sng" dirty="0" smtClean="0"/>
              <a:t>Process Overview</a:t>
            </a:r>
            <a:endParaRPr lang="en-US" sz="4400" b="1" u="sng" dirty="0"/>
          </a:p>
        </p:txBody>
      </p:sp>
      <p:pic>
        <p:nvPicPr>
          <p:cNvPr id="4" name="Picture 3"/>
          <p:cNvPicPr/>
          <p:nvPr/>
        </p:nvPicPr>
        <p:blipFill>
          <a:blip r:embed="rId2" cstate="print"/>
          <a:srcRect/>
          <a:stretch>
            <a:fillRect/>
          </a:stretch>
        </p:blipFill>
        <p:spPr bwMode="auto">
          <a:xfrm>
            <a:off x="-76200" y="1371600"/>
            <a:ext cx="9372600" cy="3429000"/>
          </a:xfrm>
          <a:prstGeom prst="rect">
            <a:avLst/>
          </a:prstGeom>
          <a:noFill/>
          <a:ln w="9525">
            <a:noFill/>
            <a:miter lim="800000"/>
            <a:headEnd/>
            <a:tailEnd/>
          </a:ln>
        </p:spPr>
      </p:pic>
      <p:sp>
        <p:nvSpPr>
          <p:cNvPr id="5" name="TextBox 4"/>
          <p:cNvSpPr txBox="1"/>
          <p:nvPr/>
        </p:nvSpPr>
        <p:spPr>
          <a:xfrm>
            <a:off x="228600" y="5105400"/>
            <a:ext cx="8610600" cy="769441"/>
          </a:xfrm>
          <a:prstGeom prst="rect">
            <a:avLst/>
          </a:prstGeom>
          <a:solidFill>
            <a:srgbClr val="C00000"/>
          </a:solidFill>
        </p:spPr>
        <p:txBody>
          <a:bodyPr wrap="square" rtlCol="0">
            <a:spAutoFit/>
          </a:bodyPr>
          <a:lstStyle/>
          <a:p>
            <a:pPr algn="ctr"/>
            <a:r>
              <a:rPr lang="en-US" sz="4400" dirty="0" smtClean="0">
                <a:solidFill>
                  <a:schemeClr val="bg1"/>
                </a:solidFill>
              </a:rPr>
              <a:t>Revise</a:t>
            </a:r>
            <a:endParaRPr lang="en-US" sz="4400" dirty="0">
              <a:solidFill>
                <a:schemeClr val="bg1"/>
              </a:solidFill>
            </a:endParaRPr>
          </a:p>
        </p:txBody>
      </p:sp>
      <p:cxnSp>
        <p:nvCxnSpPr>
          <p:cNvPr id="7" name="Straight Arrow Connector 6"/>
          <p:cNvCxnSpPr/>
          <p:nvPr/>
        </p:nvCxnSpPr>
        <p:spPr>
          <a:xfrm>
            <a:off x="457200" y="5486400"/>
            <a:ext cx="3124200" cy="0"/>
          </a:xfrm>
          <a:prstGeom prst="straightConnector1">
            <a:avLst/>
          </a:prstGeom>
          <a:ln w="41275">
            <a:solidFill>
              <a:schemeClr val="bg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10200" y="5486400"/>
            <a:ext cx="3124200" cy="0"/>
          </a:xfrm>
          <a:prstGeom prst="straightConnector1">
            <a:avLst/>
          </a:prstGeom>
          <a:ln w="41275">
            <a:solidFill>
              <a:schemeClr val="bg1"/>
            </a:solidFill>
            <a:tailEnd type="stealth" w="lg" len="lg"/>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stretch>
            <a:fillRect/>
          </a:stretch>
        </p:blipFill>
        <p:spPr>
          <a:xfrm>
            <a:off x="8763000" y="6324600"/>
            <a:ext cx="228600" cy="443205"/>
          </a:xfrm>
          <a:prstGeom prst="rect">
            <a:avLst/>
          </a:prstGeom>
        </p:spPr>
      </p:pic>
      <p:pic>
        <p:nvPicPr>
          <p:cNvPr id="12" name="Picture 11"/>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18</a:t>
            </a:fld>
            <a:endParaRPr lang="en-US" dirty="0"/>
          </a:p>
        </p:txBody>
      </p:sp>
      <p:sp>
        <p:nvSpPr>
          <p:cNvPr id="3" name="TextBox 2"/>
          <p:cNvSpPr txBox="1"/>
          <p:nvPr/>
        </p:nvSpPr>
        <p:spPr>
          <a:xfrm>
            <a:off x="152400" y="152400"/>
            <a:ext cx="4724400" cy="769441"/>
          </a:xfrm>
          <a:prstGeom prst="rect">
            <a:avLst/>
          </a:prstGeom>
          <a:noFill/>
        </p:spPr>
        <p:txBody>
          <a:bodyPr wrap="square" rtlCol="0">
            <a:spAutoFit/>
          </a:bodyPr>
          <a:lstStyle/>
          <a:p>
            <a:r>
              <a:rPr lang="en-US" sz="4400" b="1" u="sng" dirty="0" smtClean="0"/>
              <a:t>Process Overview</a:t>
            </a:r>
            <a:endParaRPr lang="en-US" sz="4000" b="1" i="1" dirty="0"/>
          </a:p>
        </p:txBody>
      </p:sp>
      <p:sp>
        <p:nvSpPr>
          <p:cNvPr id="4" name="TextBox 3"/>
          <p:cNvSpPr txBox="1"/>
          <p:nvPr/>
        </p:nvSpPr>
        <p:spPr>
          <a:xfrm>
            <a:off x="228600" y="838200"/>
            <a:ext cx="8458200" cy="6571030"/>
          </a:xfrm>
          <a:prstGeom prst="rect">
            <a:avLst/>
          </a:prstGeom>
          <a:noFill/>
        </p:spPr>
        <p:txBody>
          <a:bodyPr wrap="square" rtlCol="0">
            <a:spAutoFit/>
          </a:bodyPr>
          <a:lstStyle/>
          <a:p>
            <a:pPr>
              <a:spcAft>
                <a:spcPts val="600"/>
              </a:spcAft>
            </a:pPr>
            <a:endParaRPr lang="en-US" sz="3600" b="1" dirty="0" smtClean="0">
              <a:solidFill>
                <a:srgbClr val="0070C0"/>
              </a:solidFill>
              <a:latin typeface="Arial" pitchFamily="34" charset="0"/>
              <a:cs typeface="Arial" pitchFamily="34" charset="0"/>
            </a:endParaRPr>
          </a:p>
          <a:p>
            <a:pPr lvl="1">
              <a:spcAft>
                <a:spcPts val="1800"/>
              </a:spcAft>
              <a:buFont typeface="Arial" pitchFamily="34" charset="0"/>
              <a:buChar char="•"/>
            </a:pPr>
            <a:r>
              <a:rPr lang="en-US" sz="3200" dirty="0" smtClean="0"/>
              <a:t> </a:t>
            </a:r>
            <a:r>
              <a:rPr lang="en-US" sz="3200" b="1" dirty="0" smtClean="0"/>
              <a:t>Assign small team – who?</a:t>
            </a:r>
          </a:p>
          <a:p>
            <a:pPr lvl="1">
              <a:buFont typeface="Arial" pitchFamily="34" charset="0"/>
              <a:buChar char="•"/>
            </a:pPr>
            <a:r>
              <a:rPr lang="en-US" sz="3200" dirty="0" smtClean="0"/>
              <a:t>  </a:t>
            </a:r>
            <a:r>
              <a:rPr lang="en-US" sz="3200" b="1" dirty="0" smtClean="0"/>
              <a:t>Identify/review </a:t>
            </a:r>
          </a:p>
          <a:p>
            <a:pPr lvl="2">
              <a:buFont typeface="Arial" pitchFamily="34" charset="0"/>
              <a:buChar char="•"/>
            </a:pPr>
            <a:r>
              <a:rPr lang="en-US" sz="3200" dirty="0" smtClean="0"/>
              <a:t> Strategic gap(s)/need(s)</a:t>
            </a:r>
          </a:p>
          <a:p>
            <a:pPr lvl="2">
              <a:spcAft>
                <a:spcPts val="1800"/>
              </a:spcAft>
              <a:buFont typeface="Arial" pitchFamily="34" charset="0"/>
              <a:buChar char="•"/>
            </a:pPr>
            <a:r>
              <a:rPr lang="en-US" sz="3200" dirty="0" smtClean="0"/>
              <a:t> Leverage points for you (Competence)</a:t>
            </a:r>
          </a:p>
          <a:p>
            <a:pPr lvl="1">
              <a:buFont typeface="Arial" pitchFamily="34" charset="0"/>
              <a:buChar char="•"/>
            </a:pPr>
            <a:r>
              <a:rPr lang="en-US" sz="3200" dirty="0" smtClean="0"/>
              <a:t> </a:t>
            </a:r>
            <a:r>
              <a:rPr lang="en-US" sz="3200" b="1" dirty="0" smtClean="0"/>
              <a:t>Under what model can we leverage a</a:t>
            </a:r>
          </a:p>
          <a:p>
            <a:pPr lvl="1">
              <a:spcAft>
                <a:spcPts val="1800"/>
              </a:spcAft>
            </a:pPr>
            <a:r>
              <a:rPr lang="en-US" sz="3200" b="1" dirty="0" smtClean="0"/>
              <a:t>   strength to provide and receive value?</a:t>
            </a:r>
          </a:p>
          <a:p>
            <a:pPr lvl="1">
              <a:spcAft>
                <a:spcPts val="1800"/>
              </a:spcAft>
              <a:buFont typeface="Arial" pitchFamily="34" charset="0"/>
              <a:buChar char="•"/>
            </a:pPr>
            <a:r>
              <a:rPr lang="en-US" sz="3200" dirty="0" smtClean="0"/>
              <a:t> </a:t>
            </a:r>
            <a:r>
              <a:rPr lang="en-US" sz="3200" b="1" dirty="0" smtClean="0"/>
              <a:t>Who would benefit from this?</a:t>
            </a:r>
          </a:p>
          <a:p>
            <a:pPr lvl="1">
              <a:buFont typeface="Arial" pitchFamily="34" charset="0"/>
              <a:buChar char="•"/>
            </a:pPr>
            <a:r>
              <a:rPr lang="en-US" sz="3200" dirty="0" smtClean="0"/>
              <a:t> </a:t>
            </a:r>
            <a:r>
              <a:rPr lang="en-US" sz="3200" b="1" dirty="0" smtClean="0"/>
              <a:t>Who could provide value to fill gap(s)?</a:t>
            </a:r>
          </a:p>
          <a:p>
            <a:pPr lvl="1">
              <a:buFont typeface="Arial" pitchFamily="34" charset="0"/>
              <a:buChar char="•"/>
            </a:pPr>
            <a:endParaRPr lang="en-US" sz="3200" dirty="0" smtClean="0"/>
          </a:p>
          <a:p>
            <a:pPr lvl="1"/>
            <a:endParaRPr lang="en-US" sz="3200" dirty="0" smtClean="0"/>
          </a:p>
        </p:txBody>
      </p:sp>
      <p:pic>
        <p:nvPicPr>
          <p:cNvPr id="23554" name="Picture 2"/>
          <p:cNvPicPr>
            <a:picLocks noChangeAspect="1" noChangeArrowheads="1"/>
          </p:cNvPicPr>
          <p:nvPr/>
        </p:nvPicPr>
        <p:blipFill>
          <a:blip r:embed="rId2" cstate="print"/>
          <a:srcRect/>
          <a:stretch>
            <a:fillRect/>
          </a:stretch>
        </p:blipFill>
        <p:spPr bwMode="auto">
          <a:xfrm>
            <a:off x="5867400" y="304800"/>
            <a:ext cx="1752600" cy="1447800"/>
          </a:xfrm>
          <a:prstGeom prst="rect">
            <a:avLst/>
          </a:prstGeom>
          <a:noFill/>
          <a:ln w="9525">
            <a:noFill/>
            <a:miter lim="800000"/>
            <a:headEnd/>
            <a:tailEnd/>
          </a:ln>
          <a:effectLst/>
        </p:spPr>
      </p:pic>
      <p:cxnSp>
        <p:nvCxnSpPr>
          <p:cNvPr id="7" name="Elbow Connector 6"/>
          <p:cNvCxnSpPr>
            <a:endCxn id="23554" idx="1"/>
          </p:cNvCxnSpPr>
          <p:nvPr/>
        </p:nvCxnSpPr>
        <p:spPr>
          <a:xfrm>
            <a:off x="4572000" y="533400"/>
            <a:ext cx="1295400" cy="495300"/>
          </a:xfrm>
          <a:prstGeom prst="bentConnector3">
            <a:avLst>
              <a:gd name="adj1" fmla="val 50000"/>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stretch>
            <a:fillRect/>
          </a:stretch>
        </p:blipFill>
        <p:spPr>
          <a:xfrm>
            <a:off x="8763000" y="6324600"/>
            <a:ext cx="228600" cy="443205"/>
          </a:xfrm>
          <a:prstGeom prst="rect">
            <a:avLst/>
          </a:prstGeom>
        </p:spPr>
      </p:pic>
      <p:pic>
        <p:nvPicPr>
          <p:cNvPr id="11" name="Picture 10"/>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19</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TextBox 3"/>
          <p:cNvSpPr txBox="1"/>
          <p:nvPr/>
        </p:nvSpPr>
        <p:spPr>
          <a:xfrm>
            <a:off x="152400" y="152400"/>
            <a:ext cx="4724400" cy="769441"/>
          </a:xfrm>
          <a:prstGeom prst="rect">
            <a:avLst/>
          </a:prstGeom>
          <a:noFill/>
        </p:spPr>
        <p:txBody>
          <a:bodyPr wrap="square" rtlCol="0">
            <a:spAutoFit/>
          </a:bodyPr>
          <a:lstStyle/>
          <a:p>
            <a:r>
              <a:rPr lang="en-US" sz="4400" b="1" u="sng" dirty="0" smtClean="0"/>
              <a:t>Process Overview</a:t>
            </a:r>
            <a:endParaRPr lang="en-US" sz="4000" b="1" i="1" dirty="0"/>
          </a:p>
        </p:txBody>
      </p:sp>
      <p:sp>
        <p:nvSpPr>
          <p:cNvPr id="5" name="TextBox 4"/>
          <p:cNvSpPr txBox="1"/>
          <p:nvPr/>
        </p:nvSpPr>
        <p:spPr>
          <a:xfrm>
            <a:off x="152400" y="1319510"/>
            <a:ext cx="8686800" cy="5386090"/>
          </a:xfrm>
          <a:prstGeom prst="rect">
            <a:avLst/>
          </a:prstGeom>
          <a:noFill/>
        </p:spPr>
        <p:txBody>
          <a:bodyPr wrap="square" rtlCol="0">
            <a:spAutoFit/>
          </a:bodyPr>
          <a:lstStyle/>
          <a:p>
            <a:pPr>
              <a:spcAft>
                <a:spcPts val="600"/>
              </a:spcAft>
            </a:pPr>
            <a:endParaRPr lang="en-US" sz="3600" b="1" dirty="0" smtClean="0">
              <a:solidFill>
                <a:srgbClr val="0070C0"/>
              </a:solidFill>
              <a:latin typeface="Arial" pitchFamily="34" charset="0"/>
              <a:cs typeface="Arial" pitchFamily="34" charset="0"/>
            </a:endParaRPr>
          </a:p>
          <a:p>
            <a:pPr lvl="1">
              <a:buFont typeface="Arial" pitchFamily="34" charset="0"/>
              <a:buChar char="•"/>
            </a:pPr>
            <a:r>
              <a:rPr lang="en-US" sz="3200" dirty="0" smtClean="0"/>
              <a:t> </a:t>
            </a:r>
            <a:r>
              <a:rPr lang="en-US" sz="3200" b="1" dirty="0" smtClean="0"/>
              <a:t>The business model which can fill our gaps &amp;</a:t>
            </a:r>
          </a:p>
          <a:p>
            <a:pPr lvl="1">
              <a:spcAft>
                <a:spcPts val="1800"/>
              </a:spcAft>
            </a:pPr>
            <a:r>
              <a:rPr lang="en-US" sz="3200" b="1" dirty="0" smtClean="0"/>
              <a:t>   benefit from the leveraging of our capabilities</a:t>
            </a:r>
          </a:p>
          <a:p>
            <a:pPr lvl="1">
              <a:buFont typeface="Arial" pitchFamily="34" charset="0"/>
              <a:buChar char="•"/>
            </a:pPr>
            <a:r>
              <a:rPr lang="en-US" sz="3200" dirty="0" smtClean="0"/>
              <a:t>  </a:t>
            </a:r>
            <a:r>
              <a:rPr lang="en-US" sz="3200" b="1" dirty="0" smtClean="0"/>
              <a:t>Initial conversation</a:t>
            </a:r>
          </a:p>
          <a:p>
            <a:pPr lvl="2">
              <a:buFont typeface="Arial" pitchFamily="34" charset="0"/>
              <a:buChar char="•"/>
            </a:pPr>
            <a:r>
              <a:rPr lang="en-US" sz="3200" b="1" dirty="0" smtClean="0"/>
              <a:t> </a:t>
            </a:r>
            <a:r>
              <a:rPr lang="en-US" sz="3200" dirty="0" smtClean="0"/>
              <a:t>Internal</a:t>
            </a:r>
          </a:p>
          <a:p>
            <a:pPr lvl="2">
              <a:buFont typeface="Arial" pitchFamily="34" charset="0"/>
              <a:buChar char="•"/>
            </a:pPr>
            <a:r>
              <a:rPr lang="en-US" sz="3200" dirty="0" smtClean="0"/>
              <a:t> External </a:t>
            </a:r>
          </a:p>
          <a:p>
            <a:pPr lvl="3">
              <a:buFont typeface="Arial" pitchFamily="34" charset="0"/>
              <a:buChar char="•"/>
            </a:pPr>
            <a:r>
              <a:rPr lang="en-US" sz="3200" dirty="0" smtClean="0"/>
              <a:t> The deal fly-by</a:t>
            </a:r>
          </a:p>
          <a:p>
            <a:pPr lvl="3">
              <a:buFont typeface="Arial" pitchFamily="34" charset="0"/>
              <a:buChar char="•"/>
            </a:pPr>
            <a:r>
              <a:rPr lang="en-US" sz="3200" dirty="0" smtClean="0"/>
              <a:t> Broad elements</a:t>
            </a:r>
          </a:p>
          <a:p>
            <a:pPr lvl="3">
              <a:buFont typeface="Arial" pitchFamily="34" charset="0"/>
              <a:buChar char="•"/>
            </a:pPr>
            <a:r>
              <a:rPr lang="en-US" sz="3200" dirty="0" smtClean="0"/>
              <a:t> Be prepared for change </a:t>
            </a:r>
          </a:p>
          <a:p>
            <a:pPr lvl="1"/>
            <a:endParaRPr lang="en-US" sz="3200" dirty="0" smtClean="0"/>
          </a:p>
        </p:txBody>
      </p:sp>
      <p:cxnSp>
        <p:nvCxnSpPr>
          <p:cNvPr id="7" name="Elbow Connector 6"/>
          <p:cNvCxnSpPr/>
          <p:nvPr/>
        </p:nvCxnSpPr>
        <p:spPr>
          <a:xfrm>
            <a:off x="4343400" y="533400"/>
            <a:ext cx="685800" cy="457200"/>
          </a:xfrm>
          <a:prstGeom prst="bentConnector3">
            <a:avLst>
              <a:gd name="adj1" fmla="val 50000"/>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pic>
        <p:nvPicPr>
          <p:cNvPr id="24579" name="Picture 3"/>
          <p:cNvPicPr>
            <a:picLocks noChangeAspect="1" noChangeArrowheads="1"/>
          </p:cNvPicPr>
          <p:nvPr/>
        </p:nvPicPr>
        <p:blipFill>
          <a:blip r:embed="rId2" cstate="print"/>
          <a:srcRect/>
          <a:stretch>
            <a:fillRect/>
          </a:stretch>
        </p:blipFill>
        <p:spPr bwMode="auto">
          <a:xfrm>
            <a:off x="5029200" y="304800"/>
            <a:ext cx="1676400" cy="1371600"/>
          </a:xfrm>
          <a:prstGeom prst="rect">
            <a:avLst/>
          </a:prstGeom>
          <a:noFill/>
          <a:ln w="9525">
            <a:noFill/>
            <a:miter lim="800000"/>
            <a:headEnd/>
            <a:tailEnd/>
          </a:ln>
          <a:effectLst/>
        </p:spPr>
      </p:pic>
      <p:pic>
        <p:nvPicPr>
          <p:cNvPr id="24580" name="Picture 4"/>
          <p:cNvPicPr>
            <a:picLocks noChangeAspect="1" noChangeArrowheads="1"/>
          </p:cNvPicPr>
          <p:nvPr/>
        </p:nvPicPr>
        <p:blipFill>
          <a:blip r:embed="rId3" cstate="print"/>
          <a:srcRect/>
          <a:stretch>
            <a:fillRect/>
          </a:stretch>
        </p:blipFill>
        <p:spPr bwMode="auto">
          <a:xfrm>
            <a:off x="7239000" y="304800"/>
            <a:ext cx="1676400" cy="1371600"/>
          </a:xfrm>
          <a:prstGeom prst="rect">
            <a:avLst/>
          </a:prstGeom>
          <a:noFill/>
          <a:ln w="9525">
            <a:noFill/>
            <a:miter lim="800000"/>
            <a:headEnd/>
            <a:tailEnd/>
          </a:ln>
          <a:effectLst/>
        </p:spPr>
      </p:pic>
      <p:cxnSp>
        <p:nvCxnSpPr>
          <p:cNvPr id="26" name="Straight Connector 25"/>
          <p:cNvCxnSpPr/>
          <p:nvPr/>
        </p:nvCxnSpPr>
        <p:spPr>
          <a:xfrm>
            <a:off x="6705600" y="990600"/>
            <a:ext cx="533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4"/>
          <a:stretch>
            <a:fillRect/>
          </a:stretch>
        </p:blipFill>
        <p:spPr>
          <a:xfrm>
            <a:off x="8763000" y="6324600"/>
            <a:ext cx="228600" cy="443205"/>
          </a:xfrm>
          <a:prstGeom prst="rect">
            <a:avLst/>
          </a:prstGeom>
        </p:spPr>
      </p:pic>
      <p:pic>
        <p:nvPicPr>
          <p:cNvPr id="13" name="Picture 12"/>
          <p:cNvPicPr>
            <a:picLocks noChangeAspect="1"/>
          </p:cNvPicPr>
          <p:nvPr/>
        </p:nvPicPr>
        <p:blipFill>
          <a:blip r:embed="rId5"/>
          <a:stretch>
            <a:fillRect/>
          </a:stretch>
        </p:blipFill>
        <p:spPr>
          <a:xfrm>
            <a:off x="152400" y="6349453"/>
            <a:ext cx="228633" cy="41916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2</a:t>
            </a:fld>
            <a:endParaRPr lang="en-US" dirty="0"/>
          </a:p>
        </p:txBody>
      </p:sp>
      <p:sp>
        <p:nvSpPr>
          <p:cNvPr id="4" name="TextBox 3"/>
          <p:cNvSpPr txBox="1"/>
          <p:nvPr/>
        </p:nvSpPr>
        <p:spPr>
          <a:xfrm>
            <a:off x="304800" y="304800"/>
            <a:ext cx="7315200" cy="769441"/>
          </a:xfrm>
          <a:prstGeom prst="rect">
            <a:avLst/>
          </a:prstGeom>
          <a:noFill/>
        </p:spPr>
        <p:txBody>
          <a:bodyPr wrap="square" rtlCol="0">
            <a:spAutoFit/>
          </a:bodyPr>
          <a:lstStyle/>
          <a:p>
            <a:r>
              <a:rPr lang="en-US" sz="4400" b="1" u="sng" dirty="0" smtClean="0"/>
              <a:t>Learning Objectives</a:t>
            </a:r>
          </a:p>
        </p:txBody>
      </p:sp>
      <p:sp>
        <p:nvSpPr>
          <p:cNvPr id="5" name="TextBox 4"/>
          <p:cNvSpPr txBox="1"/>
          <p:nvPr/>
        </p:nvSpPr>
        <p:spPr>
          <a:xfrm>
            <a:off x="-228600" y="1219200"/>
            <a:ext cx="9144000" cy="10095071"/>
          </a:xfrm>
          <a:prstGeom prst="rect">
            <a:avLst/>
          </a:prstGeom>
          <a:noFill/>
        </p:spPr>
        <p:txBody>
          <a:bodyPr wrap="square" rtlCol="0">
            <a:spAutoFit/>
          </a:bodyPr>
          <a:lstStyle/>
          <a:p>
            <a:pPr marL="914400" lvl="1" indent="-457200">
              <a:spcAft>
                <a:spcPts val="1800"/>
              </a:spcAft>
              <a:buAutoNum type="arabicPeriod"/>
            </a:pPr>
            <a:r>
              <a:rPr lang="en-US" sz="3200" dirty="0" smtClean="0">
                <a:latin typeface="Arial" pitchFamily="34" charset="0"/>
                <a:cs typeface="Arial" pitchFamily="34" charset="0"/>
              </a:rPr>
              <a:t>What they are</a:t>
            </a:r>
          </a:p>
          <a:p>
            <a:pPr marL="914400" lvl="1" indent="-457200">
              <a:spcAft>
                <a:spcPts val="1800"/>
              </a:spcAft>
              <a:buAutoNum type="arabicPeriod"/>
            </a:pPr>
            <a:r>
              <a:rPr lang="en-US" sz="3200" dirty="0" smtClean="0">
                <a:latin typeface="Arial" pitchFamily="34" charset="0"/>
                <a:cs typeface="Arial" pitchFamily="34" charset="0"/>
              </a:rPr>
              <a:t>Why they are important in today’s environment</a:t>
            </a:r>
          </a:p>
          <a:p>
            <a:pPr marL="914400" lvl="1" indent="-457200">
              <a:spcAft>
                <a:spcPts val="1800"/>
              </a:spcAft>
              <a:buAutoNum type="arabicPeriod"/>
            </a:pPr>
            <a:r>
              <a:rPr lang="en-US" sz="3200" dirty="0" smtClean="0">
                <a:latin typeface="Arial" pitchFamily="34" charset="0"/>
                <a:cs typeface="Arial" pitchFamily="34" charset="0"/>
              </a:rPr>
              <a:t>Benefits and how you determine yours</a:t>
            </a:r>
          </a:p>
          <a:p>
            <a:pPr marL="914400" lvl="1" indent="-457200">
              <a:spcAft>
                <a:spcPts val="1800"/>
              </a:spcAft>
              <a:buAutoNum type="arabicPeriod"/>
            </a:pPr>
            <a:r>
              <a:rPr lang="en-US" sz="3200" dirty="0" smtClean="0">
                <a:latin typeface="Arial" pitchFamily="34" charset="0"/>
                <a:cs typeface="Arial" pitchFamily="34" charset="0"/>
              </a:rPr>
              <a:t>How to create an alliance</a:t>
            </a:r>
          </a:p>
          <a:p>
            <a:pPr marL="914400" lvl="1" indent="-457200">
              <a:spcAft>
                <a:spcPts val="1800"/>
              </a:spcAft>
              <a:buAutoNum type="arabicPeriod"/>
            </a:pPr>
            <a:r>
              <a:rPr lang="en-US" sz="3200" dirty="0" smtClean="0">
                <a:latin typeface="Arial" pitchFamily="34" charset="0"/>
                <a:cs typeface="Arial" pitchFamily="34" charset="0"/>
              </a:rPr>
              <a:t>Elements/Characteristics for success</a:t>
            </a:r>
          </a:p>
          <a:p>
            <a:pPr marL="914400" lvl="1" indent="-457200">
              <a:spcAft>
                <a:spcPts val="1800"/>
              </a:spcAft>
              <a:buAutoNum type="arabicPeriod"/>
            </a:pPr>
            <a:r>
              <a:rPr lang="en-US" sz="3200" dirty="0" smtClean="0">
                <a:latin typeface="Arial" pitchFamily="34" charset="0"/>
                <a:cs typeface="Arial" pitchFamily="34" charset="0"/>
              </a:rPr>
              <a:t>Finding the right target</a:t>
            </a:r>
          </a:p>
          <a:p>
            <a:pPr marL="914400" lvl="1" indent="-457200">
              <a:spcAft>
                <a:spcPts val="1800"/>
              </a:spcAft>
              <a:buAutoNum type="arabicPeriod"/>
            </a:pPr>
            <a:r>
              <a:rPr lang="en-US" sz="3200" dirty="0" smtClean="0">
                <a:latin typeface="Arial" pitchFamily="34" charset="0"/>
                <a:cs typeface="Arial" pitchFamily="34" charset="0"/>
              </a:rPr>
              <a:t>Common pitfalls</a:t>
            </a:r>
          </a:p>
          <a:p>
            <a:pPr marL="914400" lvl="1" indent="-457200">
              <a:spcAft>
                <a:spcPts val="1800"/>
              </a:spcAft>
              <a:buAutoNum type="arabicPeriod"/>
            </a:pPr>
            <a:endParaRPr lang="en-US" sz="3200" dirty="0" smtClean="0">
              <a:latin typeface="Arial" pitchFamily="34" charset="0"/>
              <a:cs typeface="Arial" pitchFamily="34" charset="0"/>
            </a:endParaRPr>
          </a:p>
          <a:p>
            <a:pPr marL="914400" lvl="1" indent="-457200">
              <a:spcAft>
                <a:spcPts val="1800"/>
              </a:spcAft>
              <a:buAutoNum type="arabicPeriod"/>
            </a:pPr>
            <a:endParaRPr lang="en-US" sz="3200" dirty="0" smtClean="0">
              <a:latin typeface="Arial" pitchFamily="34" charset="0"/>
              <a:cs typeface="Arial" pitchFamily="34" charset="0"/>
            </a:endParaRPr>
          </a:p>
          <a:p>
            <a:pPr marL="914400" lvl="1" indent="-457200">
              <a:spcAft>
                <a:spcPts val="4200"/>
              </a:spcAft>
              <a:buAutoNum type="arabicPeriod"/>
            </a:pPr>
            <a:endParaRPr lang="en-US" sz="3200" dirty="0" smtClean="0">
              <a:latin typeface="Arial" pitchFamily="34" charset="0"/>
              <a:cs typeface="Arial" pitchFamily="34" charset="0"/>
            </a:endParaRPr>
          </a:p>
          <a:p>
            <a:pPr marL="914400" lvl="1" indent="-457200">
              <a:spcAft>
                <a:spcPts val="4200"/>
              </a:spcAft>
              <a:buAutoNum type="arabicPeriod"/>
            </a:pPr>
            <a:r>
              <a:rPr lang="en-US" sz="3200" dirty="0" smtClean="0">
                <a:latin typeface="Arial" pitchFamily="34" charset="0"/>
                <a:cs typeface="Arial" pitchFamily="34" charset="0"/>
              </a:rPr>
              <a:t>A reciprocal relationship based upon a jointly defined strategy where two or more firms agree to share specific strengths, resources and risks for their intended mutual benefit.</a:t>
            </a:r>
            <a:endParaRPr lang="en-US" sz="2800" dirty="0">
              <a:latin typeface="Arial" pitchFamily="34" charset="0"/>
              <a:cs typeface="Arial" pitchFamily="34" charset="0"/>
            </a:endParaRPr>
          </a:p>
        </p:txBody>
      </p:sp>
      <p:pic>
        <p:nvPicPr>
          <p:cNvPr id="10" name="Picture 9"/>
          <p:cNvPicPr>
            <a:picLocks noChangeAspect="1"/>
          </p:cNvPicPr>
          <p:nvPr/>
        </p:nvPicPr>
        <p:blipFill>
          <a:blip r:embed="rId2"/>
          <a:stretch>
            <a:fillRect/>
          </a:stretch>
        </p:blipFill>
        <p:spPr>
          <a:xfrm>
            <a:off x="8763000" y="6324600"/>
            <a:ext cx="228600" cy="443205"/>
          </a:xfrm>
          <a:prstGeom prst="rect">
            <a:avLst/>
          </a:prstGeom>
        </p:spPr>
      </p:pic>
      <p:pic>
        <p:nvPicPr>
          <p:cNvPr id="11" name="Picture 10"/>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6400800" y="1066800"/>
            <a:ext cx="990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2816632-7AC4-4324-B566-CA0E4CF10C5E}" type="slidenum">
              <a:rPr lang="en-US" smtClean="0"/>
              <a:pPr/>
              <a:t>20</a:t>
            </a:fld>
            <a:endParaRPr lang="en-US" dirty="0"/>
          </a:p>
        </p:txBody>
      </p:sp>
      <p:sp>
        <p:nvSpPr>
          <p:cNvPr id="3"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TextBox 4"/>
          <p:cNvSpPr txBox="1"/>
          <p:nvPr/>
        </p:nvSpPr>
        <p:spPr>
          <a:xfrm>
            <a:off x="152400" y="152400"/>
            <a:ext cx="4724400" cy="769441"/>
          </a:xfrm>
          <a:prstGeom prst="rect">
            <a:avLst/>
          </a:prstGeom>
          <a:noFill/>
        </p:spPr>
        <p:txBody>
          <a:bodyPr wrap="square" rtlCol="0">
            <a:spAutoFit/>
          </a:bodyPr>
          <a:lstStyle/>
          <a:p>
            <a:r>
              <a:rPr lang="en-US" sz="4400" b="1" u="sng" dirty="0" smtClean="0"/>
              <a:t>Process Overview</a:t>
            </a:r>
            <a:endParaRPr lang="en-US" sz="4000" b="1" i="1" dirty="0"/>
          </a:p>
        </p:txBody>
      </p:sp>
      <p:sp>
        <p:nvSpPr>
          <p:cNvPr id="6" name="TextBox 5"/>
          <p:cNvSpPr txBox="1"/>
          <p:nvPr/>
        </p:nvSpPr>
        <p:spPr>
          <a:xfrm>
            <a:off x="152400" y="1066800"/>
            <a:ext cx="8991600" cy="5616922"/>
          </a:xfrm>
          <a:prstGeom prst="rect">
            <a:avLst/>
          </a:prstGeom>
          <a:noFill/>
        </p:spPr>
        <p:txBody>
          <a:bodyPr wrap="square" rtlCol="0">
            <a:spAutoFit/>
          </a:bodyPr>
          <a:lstStyle/>
          <a:p>
            <a:pPr>
              <a:spcAft>
                <a:spcPts val="600"/>
              </a:spcAft>
            </a:pPr>
            <a:endParaRPr lang="en-US" sz="3600" b="1" dirty="0" smtClean="0">
              <a:solidFill>
                <a:srgbClr val="0070C0"/>
              </a:solidFill>
              <a:latin typeface="Arial" pitchFamily="34" charset="0"/>
              <a:cs typeface="Arial" pitchFamily="34" charset="0"/>
            </a:endParaRPr>
          </a:p>
          <a:p>
            <a:pPr lvl="1">
              <a:spcAft>
                <a:spcPts val="1800"/>
              </a:spcAft>
              <a:buFont typeface="Arial" pitchFamily="34" charset="0"/>
              <a:buChar char="•"/>
            </a:pPr>
            <a:r>
              <a:rPr lang="en-US" sz="3200" dirty="0" smtClean="0"/>
              <a:t> </a:t>
            </a:r>
            <a:r>
              <a:rPr lang="en-US" sz="3200" b="1" dirty="0" smtClean="0"/>
              <a:t>What new information did we find?</a:t>
            </a:r>
          </a:p>
          <a:p>
            <a:pPr lvl="1">
              <a:spcAft>
                <a:spcPts val="1800"/>
              </a:spcAft>
              <a:buFont typeface="Arial" pitchFamily="34" charset="0"/>
              <a:buChar char="•"/>
            </a:pPr>
            <a:r>
              <a:rPr lang="en-US" sz="3200" b="1" dirty="0" smtClean="0"/>
              <a:t> How does that impact our structure/approach?</a:t>
            </a:r>
          </a:p>
          <a:p>
            <a:pPr lvl="1">
              <a:buFont typeface="Arial" pitchFamily="34" charset="0"/>
              <a:buChar char="•"/>
            </a:pPr>
            <a:r>
              <a:rPr lang="en-US" sz="3200" dirty="0" smtClean="0"/>
              <a:t> </a:t>
            </a:r>
            <a:r>
              <a:rPr lang="en-US" sz="3200" b="1" dirty="0" smtClean="0"/>
              <a:t>Begin deal structure conversation</a:t>
            </a:r>
          </a:p>
          <a:p>
            <a:pPr lvl="2">
              <a:buFont typeface="Arial" pitchFamily="34" charset="0"/>
              <a:buChar char="•"/>
            </a:pPr>
            <a:r>
              <a:rPr lang="en-US" sz="3200" dirty="0" smtClean="0"/>
              <a:t> Be flexible as this is co-creative process</a:t>
            </a:r>
          </a:p>
          <a:p>
            <a:pPr lvl="2">
              <a:buFont typeface="Arial" pitchFamily="34" charset="0"/>
              <a:buChar char="•"/>
            </a:pPr>
            <a:r>
              <a:rPr lang="en-US" sz="3200" dirty="0" smtClean="0"/>
              <a:t> Build governance into the agreement</a:t>
            </a:r>
          </a:p>
          <a:p>
            <a:pPr lvl="2">
              <a:buFont typeface="Arial" pitchFamily="34" charset="0"/>
              <a:buChar char="•"/>
            </a:pPr>
            <a:r>
              <a:rPr lang="en-US" sz="3200" dirty="0" smtClean="0"/>
              <a:t> Vision </a:t>
            </a:r>
          </a:p>
          <a:p>
            <a:pPr lvl="2">
              <a:buFont typeface="Arial" pitchFamily="34" charset="0"/>
              <a:buChar char="•"/>
            </a:pPr>
            <a:r>
              <a:rPr lang="en-US" sz="3200" dirty="0" smtClean="0"/>
              <a:t> Define contributions</a:t>
            </a:r>
          </a:p>
          <a:p>
            <a:pPr lvl="2">
              <a:buFont typeface="Arial" pitchFamily="34" charset="0"/>
              <a:buChar char="•"/>
            </a:pPr>
            <a:r>
              <a:rPr lang="en-US" sz="3200" dirty="0" smtClean="0"/>
              <a:t> Decisional process/authority</a:t>
            </a:r>
          </a:p>
          <a:p>
            <a:pPr lvl="2">
              <a:buFont typeface="Arial" pitchFamily="34" charset="0"/>
              <a:buChar char="•"/>
            </a:pPr>
            <a:r>
              <a:rPr lang="en-US" sz="3200" b="1" dirty="0" smtClean="0"/>
              <a:t> </a:t>
            </a:r>
            <a:r>
              <a:rPr lang="en-US" sz="3200" dirty="0" smtClean="0"/>
              <a:t>Out – 2 ways</a:t>
            </a:r>
          </a:p>
        </p:txBody>
      </p:sp>
      <p:cxnSp>
        <p:nvCxnSpPr>
          <p:cNvPr id="7" name="Elbow Connector 6"/>
          <p:cNvCxnSpPr/>
          <p:nvPr/>
        </p:nvCxnSpPr>
        <p:spPr>
          <a:xfrm>
            <a:off x="4343400" y="533400"/>
            <a:ext cx="685800" cy="457200"/>
          </a:xfrm>
          <a:prstGeom prst="bentConnector3">
            <a:avLst>
              <a:gd name="adj1" fmla="val 50000"/>
            </a:avLst>
          </a:prstGeom>
          <a:ln w="381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pic>
        <p:nvPicPr>
          <p:cNvPr id="25603" name="Picture 3"/>
          <p:cNvPicPr>
            <a:picLocks noChangeAspect="1" noChangeArrowheads="1"/>
          </p:cNvPicPr>
          <p:nvPr/>
        </p:nvPicPr>
        <p:blipFill>
          <a:blip r:embed="rId2" cstate="print"/>
          <a:srcRect/>
          <a:stretch>
            <a:fillRect/>
          </a:stretch>
        </p:blipFill>
        <p:spPr bwMode="auto">
          <a:xfrm>
            <a:off x="5029200" y="361950"/>
            <a:ext cx="1638300" cy="1314450"/>
          </a:xfrm>
          <a:prstGeom prst="rect">
            <a:avLst/>
          </a:prstGeom>
          <a:noFill/>
          <a:ln w="9525">
            <a:noFill/>
            <a:miter lim="800000"/>
            <a:headEnd/>
            <a:tailEnd/>
          </a:ln>
          <a:effectLst/>
        </p:spPr>
      </p:pic>
      <p:pic>
        <p:nvPicPr>
          <p:cNvPr id="25605" name="Picture 5"/>
          <p:cNvPicPr>
            <a:picLocks noChangeAspect="1" noChangeArrowheads="1"/>
          </p:cNvPicPr>
          <p:nvPr/>
        </p:nvPicPr>
        <p:blipFill>
          <a:blip r:embed="rId3" cstate="print"/>
          <a:srcRect/>
          <a:stretch>
            <a:fillRect/>
          </a:stretch>
        </p:blipFill>
        <p:spPr bwMode="auto">
          <a:xfrm>
            <a:off x="7096125" y="381000"/>
            <a:ext cx="1514475" cy="1295400"/>
          </a:xfrm>
          <a:prstGeom prst="rect">
            <a:avLst/>
          </a:prstGeom>
          <a:noFill/>
          <a:ln w="9525">
            <a:noFill/>
            <a:miter lim="800000"/>
            <a:headEnd/>
            <a:tailEnd/>
          </a:ln>
          <a:effectLst/>
        </p:spPr>
      </p:pic>
      <p:pic>
        <p:nvPicPr>
          <p:cNvPr id="13" name="Picture 12"/>
          <p:cNvPicPr>
            <a:picLocks noChangeAspect="1"/>
          </p:cNvPicPr>
          <p:nvPr/>
        </p:nvPicPr>
        <p:blipFill>
          <a:blip r:embed="rId4"/>
          <a:stretch>
            <a:fillRect/>
          </a:stretch>
        </p:blipFill>
        <p:spPr>
          <a:xfrm>
            <a:off x="8763000" y="6324600"/>
            <a:ext cx="228600" cy="443205"/>
          </a:xfrm>
          <a:prstGeom prst="rect">
            <a:avLst/>
          </a:prstGeom>
        </p:spPr>
      </p:pic>
      <p:pic>
        <p:nvPicPr>
          <p:cNvPr id="14" name="Picture 13"/>
          <p:cNvPicPr>
            <a:picLocks noChangeAspect="1"/>
          </p:cNvPicPr>
          <p:nvPr/>
        </p:nvPicPr>
        <p:blipFill>
          <a:blip r:embed="rId5"/>
          <a:stretch>
            <a:fillRect/>
          </a:stretch>
        </p:blipFill>
        <p:spPr>
          <a:xfrm>
            <a:off x="152400" y="6349453"/>
            <a:ext cx="228633" cy="419163"/>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143000" y="1600200"/>
            <a:ext cx="0" cy="4191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2816632-7AC4-4324-B566-CA0E4CF10C5E}" type="slidenum">
              <a:rPr lang="en-US" smtClean="0"/>
              <a:pPr/>
              <a:t>21</a:t>
            </a:fld>
            <a:endParaRPr lang="en-US" dirty="0"/>
          </a:p>
        </p:txBody>
      </p:sp>
      <p:sp>
        <p:nvSpPr>
          <p:cNvPr id="4"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1"/>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22816632-7AC4-4324-B566-CA0E4CF10C5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7" name="TextBox 6"/>
          <p:cNvSpPr txBox="1"/>
          <p:nvPr/>
        </p:nvSpPr>
        <p:spPr>
          <a:xfrm>
            <a:off x="152400" y="152400"/>
            <a:ext cx="4724400" cy="769441"/>
          </a:xfrm>
          <a:prstGeom prst="rect">
            <a:avLst/>
          </a:prstGeom>
          <a:noFill/>
        </p:spPr>
        <p:txBody>
          <a:bodyPr wrap="square" rtlCol="0">
            <a:spAutoFit/>
          </a:bodyPr>
          <a:lstStyle/>
          <a:p>
            <a:r>
              <a:rPr lang="en-US" sz="4400" b="1" u="sng" dirty="0" smtClean="0"/>
              <a:t>Process Overview</a:t>
            </a:r>
            <a:endParaRPr lang="en-US" sz="4000" b="1" i="1" dirty="0"/>
          </a:p>
        </p:txBody>
      </p:sp>
      <p:sp>
        <p:nvSpPr>
          <p:cNvPr id="8" name="TextBox 7"/>
          <p:cNvSpPr txBox="1"/>
          <p:nvPr/>
        </p:nvSpPr>
        <p:spPr>
          <a:xfrm>
            <a:off x="1905000" y="457200"/>
            <a:ext cx="7239000" cy="6647974"/>
          </a:xfrm>
          <a:prstGeom prst="rect">
            <a:avLst/>
          </a:prstGeom>
          <a:noFill/>
        </p:spPr>
        <p:txBody>
          <a:bodyPr wrap="square" rtlCol="0">
            <a:spAutoFit/>
          </a:bodyPr>
          <a:lstStyle/>
          <a:p>
            <a:pPr>
              <a:spcAft>
                <a:spcPts val="600"/>
              </a:spcAft>
            </a:pPr>
            <a:endParaRPr lang="en-US" sz="3600" b="1" dirty="0" smtClean="0">
              <a:solidFill>
                <a:srgbClr val="0070C0"/>
              </a:solidFill>
              <a:latin typeface="Arial" pitchFamily="34" charset="0"/>
              <a:cs typeface="Arial" pitchFamily="34" charset="0"/>
            </a:endParaRPr>
          </a:p>
          <a:p>
            <a:pPr lvl="1">
              <a:buFont typeface="Arial" pitchFamily="34" charset="0"/>
              <a:buChar char="•"/>
            </a:pPr>
            <a:r>
              <a:rPr lang="en-US" sz="3200" dirty="0" smtClean="0"/>
              <a:t> </a:t>
            </a:r>
            <a:r>
              <a:rPr lang="en-US" sz="3200" b="1" dirty="0" smtClean="0"/>
              <a:t>May be larger than strategy team,</a:t>
            </a:r>
          </a:p>
          <a:p>
            <a:pPr lvl="1">
              <a:spcAft>
                <a:spcPts val="1800"/>
              </a:spcAft>
            </a:pPr>
            <a:r>
              <a:rPr lang="en-US" sz="3200" b="1" dirty="0" smtClean="0"/>
              <a:t>   but should have significant overlap</a:t>
            </a:r>
          </a:p>
          <a:p>
            <a:pPr lvl="1">
              <a:spcAft>
                <a:spcPts val="1800"/>
              </a:spcAft>
            </a:pPr>
            <a:r>
              <a:rPr lang="en-US" sz="3200" b="1" dirty="0" smtClean="0"/>
              <a:t> </a:t>
            </a:r>
          </a:p>
          <a:p>
            <a:pPr lvl="1">
              <a:buFont typeface="Arial" pitchFamily="34" charset="0"/>
              <a:buChar char="•"/>
            </a:pPr>
            <a:r>
              <a:rPr lang="en-US" sz="3200" b="1" dirty="0" smtClean="0"/>
              <a:t> Validate/Alter MOU</a:t>
            </a:r>
          </a:p>
          <a:p>
            <a:pPr lvl="2">
              <a:buFont typeface="Arial" pitchFamily="34" charset="0"/>
              <a:buChar char="•"/>
            </a:pPr>
            <a:r>
              <a:rPr lang="en-US" sz="3200" b="1" dirty="0" smtClean="0"/>
              <a:t> </a:t>
            </a:r>
            <a:r>
              <a:rPr lang="en-US" sz="3200" dirty="0" smtClean="0"/>
              <a:t>R&amp;R’s, Metrics, expectations etc</a:t>
            </a:r>
          </a:p>
          <a:p>
            <a:pPr lvl="2">
              <a:buFont typeface="Arial" pitchFamily="34" charset="0"/>
              <a:buChar char="•"/>
            </a:pPr>
            <a:r>
              <a:rPr lang="en-US" sz="3200" dirty="0" smtClean="0"/>
              <a:t> Timeframes, milestones, who/what </a:t>
            </a:r>
          </a:p>
          <a:p>
            <a:pPr lvl="1">
              <a:spcAft>
                <a:spcPts val="600"/>
              </a:spcAft>
              <a:buFont typeface="Arial" pitchFamily="34" charset="0"/>
              <a:buChar char="•"/>
            </a:pPr>
            <a:endParaRPr lang="en-US" sz="3200" b="1" dirty="0" smtClean="0"/>
          </a:p>
          <a:p>
            <a:pPr lvl="1">
              <a:spcAft>
                <a:spcPts val="1800"/>
              </a:spcAft>
              <a:buFont typeface="Arial" pitchFamily="34" charset="0"/>
              <a:buChar char="•"/>
            </a:pPr>
            <a:r>
              <a:rPr lang="en-US" sz="3200" b="1" dirty="0" smtClean="0"/>
              <a:t> Progress and outcomes</a:t>
            </a:r>
          </a:p>
          <a:p>
            <a:pPr lvl="1">
              <a:spcAft>
                <a:spcPts val="1800"/>
              </a:spcAft>
              <a:buFont typeface="Arial" pitchFamily="34" charset="0"/>
              <a:buChar char="•"/>
            </a:pPr>
            <a:r>
              <a:rPr lang="en-US" sz="3200" b="1" dirty="0" smtClean="0"/>
              <a:t> Gap analysis – paradigm changes</a:t>
            </a:r>
          </a:p>
          <a:p>
            <a:pPr lvl="2"/>
            <a:endParaRPr lang="en-US" sz="3200" dirty="0" smtClean="0"/>
          </a:p>
        </p:txBody>
      </p:sp>
      <p:pic>
        <p:nvPicPr>
          <p:cNvPr id="26627" name="Picture 3"/>
          <p:cNvPicPr>
            <a:picLocks noChangeAspect="1" noChangeArrowheads="1"/>
          </p:cNvPicPr>
          <p:nvPr/>
        </p:nvPicPr>
        <p:blipFill>
          <a:blip r:embed="rId2" cstate="print"/>
          <a:srcRect/>
          <a:stretch>
            <a:fillRect/>
          </a:stretch>
        </p:blipFill>
        <p:spPr bwMode="auto">
          <a:xfrm>
            <a:off x="304800" y="1143000"/>
            <a:ext cx="1752600" cy="1524000"/>
          </a:xfrm>
          <a:prstGeom prst="rect">
            <a:avLst/>
          </a:prstGeom>
          <a:noFill/>
          <a:ln w="9525">
            <a:noFill/>
            <a:miter lim="800000"/>
            <a:headEnd/>
            <a:tailEnd/>
          </a:ln>
          <a:effectLst/>
        </p:spPr>
      </p:pic>
      <p:pic>
        <p:nvPicPr>
          <p:cNvPr id="26628" name="Picture 4"/>
          <p:cNvPicPr>
            <a:picLocks noChangeAspect="1" noChangeArrowheads="1"/>
          </p:cNvPicPr>
          <p:nvPr/>
        </p:nvPicPr>
        <p:blipFill>
          <a:blip r:embed="rId3" cstate="print"/>
          <a:srcRect/>
          <a:stretch>
            <a:fillRect/>
          </a:stretch>
        </p:blipFill>
        <p:spPr bwMode="auto">
          <a:xfrm>
            <a:off x="228600" y="3124200"/>
            <a:ext cx="1828800" cy="1543050"/>
          </a:xfrm>
          <a:prstGeom prst="rect">
            <a:avLst/>
          </a:prstGeom>
          <a:noFill/>
          <a:ln w="9525">
            <a:noFill/>
            <a:miter lim="800000"/>
            <a:headEnd/>
            <a:tailEnd/>
          </a:ln>
          <a:effectLst/>
        </p:spPr>
      </p:pic>
      <p:pic>
        <p:nvPicPr>
          <p:cNvPr id="26629" name="Picture 5"/>
          <p:cNvPicPr>
            <a:picLocks noChangeAspect="1" noChangeArrowheads="1"/>
          </p:cNvPicPr>
          <p:nvPr/>
        </p:nvPicPr>
        <p:blipFill>
          <a:blip r:embed="rId4" cstate="print"/>
          <a:srcRect/>
          <a:stretch>
            <a:fillRect/>
          </a:stretch>
        </p:blipFill>
        <p:spPr bwMode="auto">
          <a:xfrm>
            <a:off x="228600" y="5086350"/>
            <a:ext cx="1828800" cy="1543050"/>
          </a:xfrm>
          <a:prstGeom prst="rect">
            <a:avLst/>
          </a:prstGeom>
          <a:noFill/>
          <a:ln w="9525">
            <a:noFill/>
            <a:miter lim="800000"/>
            <a:headEnd/>
            <a:tailEnd/>
          </a:ln>
          <a:effectLst/>
        </p:spPr>
      </p:pic>
      <p:pic>
        <p:nvPicPr>
          <p:cNvPr id="14" name="Picture 13"/>
          <p:cNvPicPr>
            <a:picLocks noChangeAspect="1"/>
          </p:cNvPicPr>
          <p:nvPr/>
        </p:nvPicPr>
        <p:blipFill>
          <a:blip r:embed="rId5"/>
          <a:stretch>
            <a:fillRect/>
          </a:stretch>
        </p:blipFill>
        <p:spPr>
          <a:xfrm>
            <a:off x="8763000" y="6324600"/>
            <a:ext cx="228600" cy="443205"/>
          </a:xfrm>
          <a:prstGeom prst="rect">
            <a:avLst/>
          </a:prstGeom>
        </p:spPr>
      </p:pic>
      <p:pic>
        <p:nvPicPr>
          <p:cNvPr id="15" name="Picture 14"/>
          <p:cNvPicPr>
            <a:picLocks noChangeAspect="1"/>
          </p:cNvPicPr>
          <p:nvPr/>
        </p:nvPicPr>
        <p:blipFill>
          <a:blip r:embed="rId6"/>
          <a:stretch>
            <a:fillRect/>
          </a:stretch>
        </p:blipFill>
        <p:spPr>
          <a:xfrm>
            <a:off x="152400" y="6349453"/>
            <a:ext cx="228633" cy="41916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22</a:t>
            </a:fld>
            <a:endParaRPr lang="en-US" dirty="0"/>
          </a:p>
        </p:txBody>
      </p:sp>
      <p:sp>
        <p:nvSpPr>
          <p:cNvPr id="3" name="TextBox 2"/>
          <p:cNvSpPr txBox="1"/>
          <p:nvPr/>
        </p:nvSpPr>
        <p:spPr>
          <a:xfrm>
            <a:off x="152400" y="152400"/>
            <a:ext cx="8686800" cy="769441"/>
          </a:xfrm>
          <a:prstGeom prst="rect">
            <a:avLst/>
          </a:prstGeom>
          <a:noFill/>
        </p:spPr>
        <p:txBody>
          <a:bodyPr wrap="square" rtlCol="0">
            <a:spAutoFit/>
          </a:bodyPr>
          <a:lstStyle/>
          <a:p>
            <a:r>
              <a:rPr lang="en-US" sz="4400" b="1" u="sng" dirty="0" smtClean="0"/>
              <a:t>Process Overview </a:t>
            </a:r>
            <a:r>
              <a:rPr lang="en-US" sz="4400" b="1" dirty="0" smtClean="0"/>
              <a:t>– </a:t>
            </a:r>
            <a:r>
              <a:rPr lang="en-US" sz="4400" b="1" i="1" dirty="0" smtClean="0"/>
              <a:t>a general guide</a:t>
            </a:r>
            <a:endParaRPr lang="en-US" sz="4000" b="1" i="1" dirty="0"/>
          </a:p>
        </p:txBody>
      </p:sp>
      <p:pic>
        <p:nvPicPr>
          <p:cNvPr id="6" name="Picture 5"/>
          <p:cNvPicPr/>
          <p:nvPr/>
        </p:nvPicPr>
        <p:blipFill>
          <a:blip r:embed="rId2" cstate="print"/>
          <a:srcRect/>
          <a:stretch>
            <a:fillRect/>
          </a:stretch>
        </p:blipFill>
        <p:spPr bwMode="auto">
          <a:xfrm>
            <a:off x="304800" y="1676400"/>
            <a:ext cx="8382000" cy="3657599"/>
          </a:xfrm>
          <a:prstGeom prst="rect">
            <a:avLst/>
          </a:prstGeom>
          <a:noFill/>
          <a:ln w="9525">
            <a:noFill/>
            <a:miter lim="800000"/>
            <a:headEnd/>
            <a:tailEnd/>
          </a:ln>
        </p:spPr>
      </p:pic>
      <p:pic>
        <p:nvPicPr>
          <p:cNvPr id="8" name="Picture 7"/>
          <p:cNvPicPr>
            <a:picLocks noChangeAspect="1"/>
          </p:cNvPicPr>
          <p:nvPr/>
        </p:nvPicPr>
        <p:blipFill>
          <a:blip r:embed="rId3"/>
          <a:stretch>
            <a:fillRect/>
          </a:stretch>
        </p:blipFill>
        <p:spPr>
          <a:xfrm>
            <a:off x="8763000" y="6324600"/>
            <a:ext cx="228600" cy="443205"/>
          </a:xfrm>
          <a:prstGeom prst="rect">
            <a:avLst/>
          </a:prstGeom>
        </p:spPr>
      </p:pic>
      <p:pic>
        <p:nvPicPr>
          <p:cNvPr id="9" name="Picture 8"/>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23</a:t>
            </a:fld>
            <a:endParaRPr lang="en-US" dirty="0"/>
          </a:p>
        </p:txBody>
      </p:sp>
      <p:sp>
        <p:nvSpPr>
          <p:cNvPr id="3" name="TextBox 2"/>
          <p:cNvSpPr txBox="1"/>
          <p:nvPr/>
        </p:nvSpPr>
        <p:spPr>
          <a:xfrm>
            <a:off x="381000" y="381000"/>
            <a:ext cx="8382000" cy="769441"/>
          </a:xfrm>
          <a:prstGeom prst="rect">
            <a:avLst/>
          </a:prstGeom>
          <a:noFill/>
        </p:spPr>
        <p:txBody>
          <a:bodyPr wrap="square" rtlCol="0">
            <a:spAutoFit/>
          </a:bodyPr>
          <a:lstStyle/>
          <a:p>
            <a:r>
              <a:rPr lang="en-US" sz="4400" b="1" u="sng" dirty="0" smtClean="0"/>
              <a:t>Suggested Reading:</a:t>
            </a:r>
          </a:p>
        </p:txBody>
      </p:sp>
      <p:sp>
        <p:nvSpPr>
          <p:cNvPr id="4" name="TextBox 3"/>
          <p:cNvSpPr txBox="1"/>
          <p:nvPr/>
        </p:nvSpPr>
        <p:spPr>
          <a:xfrm>
            <a:off x="762000" y="1447800"/>
            <a:ext cx="7848600" cy="4339650"/>
          </a:xfrm>
          <a:prstGeom prst="rect">
            <a:avLst/>
          </a:prstGeom>
          <a:noFill/>
        </p:spPr>
        <p:txBody>
          <a:bodyPr wrap="square" rtlCol="0">
            <a:spAutoFit/>
          </a:bodyPr>
          <a:lstStyle/>
          <a:p>
            <a:r>
              <a:rPr lang="en-US" sz="2800" i="1" u="sng" dirty="0" smtClean="0"/>
              <a:t>Strategic Alliances </a:t>
            </a:r>
            <a:r>
              <a:rPr lang="en-US" sz="2800" i="1" dirty="0" smtClean="0"/>
              <a:t>– Three ways to make them work</a:t>
            </a:r>
          </a:p>
          <a:p>
            <a:r>
              <a:rPr lang="en-US" sz="2800" u="sng" dirty="0" smtClean="0"/>
              <a:t>Author </a:t>
            </a:r>
            <a:r>
              <a:rPr lang="en-US" sz="2800" dirty="0" smtClean="0"/>
              <a:t>– Steve </a:t>
            </a:r>
            <a:r>
              <a:rPr lang="en-US" sz="2800" dirty="0" err="1" smtClean="0"/>
              <a:t>Steinhilber</a:t>
            </a:r>
            <a:r>
              <a:rPr lang="en-US" sz="2800" dirty="0" smtClean="0"/>
              <a:t>: 2008</a:t>
            </a:r>
          </a:p>
          <a:p>
            <a:endParaRPr lang="en-US" sz="2800" dirty="0" smtClean="0"/>
          </a:p>
          <a:p>
            <a:r>
              <a:rPr lang="en-US" sz="2800" i="1" u="sng" dirty="0" smtClean="0"/>
              <a:t>Strategic Alliance Management</a:t>
            </a:r>
            <a:r>
              <a:rPr lang="en-US" sz="2800" i="1" dirty="0" smtClean="0"/>
              <a:t> </a:t>
            </a:r>
          </a:p>
          <a:p>
            <a:r>
              <a:rPr lang="en-US" sz="2800" u="sng" dirty="0" smtClean="0"/>
              <a:t>Authors</a:t>
            </a:r>
            <a:r>
              <a:rPr lang="en-US" sz="2800" dirty="0" smtClean="0"/>
              <a:t> – Brian </a:t>
            </a:r>
            <a:r>
              <a:rPr lang="en-US" sz="2800" dirty="0" err="1" smtClean="0"/>
              <a:t>Tjemkes</a:t>
            </a:r>
            <a:r>
              <a:rPr lang="en-US" sz="2800" dirty="0" smtClean="0"/>
              <a:t> and </a:t>
            </a:r>
            <a:r>
              <a:rPr lang="en-US" sz="2800" dirty="0" err="1" smtClean="0"/>
              <a:t>Pepijn</a:t>
            </a:r>
            <a:r>
              <a:rPr lang="en-US" sz="2800" dirty="0" smtClean="0"/>
              <a:t> </a:t>
            </a:r>
            <a:r>
              <a:rPr lang="en-US" sz="2800" dirty="0" err="1" smtClean="0"/>
              <a:t>Vos</a:t>
            </a:r>
            <a:r>
              <a:rPr lang="en-US" sz="2800" dirty="0" smtClean="0"/>
              <a:t>: 2012</a:t>
            </a:r>
          </a:p>
          <a:p>
            <a:endParaRPr lang="en-US" sz="2800" dirty="0" smtClean="0"/>
          </a:p>
          <a:p>
            <a:r>
              <a:rPr lang="en-US" sz="2800" i="1" u="sng" dirty="0" smtClean="0"/>
              <a:t>Finding Allies, Building Alliances </a:t>
            </a:r>
            <a:r>
              <a:rPr lang="en-US" sz="2800" i="1" dirty="0" smtClean="0"/>
              <a:t>– 8 Elements that Bring and Keep People Together</a:t>
            </a:r>
          </a:p>
          <a:p>
            <a:r>
              <a:rPr lang="en-US" sz="2800" u="sng" dirty="0" smtClean="0"/>
              <a:t>Authors</a:t>
            </a:r>
            <a:r>
              <a:rPr lang="en-US" sz="2800" dirty="0" smtClean="0"/>
              <a:t> – Mike Leavitt and Rich </a:t>
            </a:r>
            <a:r>
              <a:rPr lang="en-US" sz="2800" dirty="0" err="1" smtClean="0"/>
              <a:t>McKeown</a:t>
            </a:r>
            <a:r>
              <a:rPr lang="en-US" sz="2800" dirty="0" smtClean="0"/>
              <a:t> : 2013</a:t>
            </a:r>
          </a:p>
          <a:p>
            <a:r>
              <a:rPr lang="en-US" sz="2400" dirty="0" smtClean="0"/>
              <a:t>		  </a:t>
            </a:r>
            <a:endParaRPr lang="en-US" sz="2400" dirty="0"/>
          </a:p>
        </p:txBody>
      </p:sp>
      <p:pic>
        <p:nvPicPr>
          <p:cNvPr id="7" name="Picture 6"/>
          <p:cNvPicPr>
            <a:picLocks noChangeAspect="1"/>
          </p:cNvPicPr>
          <p:nvPr/>
        </p:nvPicPr>
        <p:blipFill>
          <a:blip r:embed="rId2"/>
          <a:stretch>
            <a:fillRect/>
          </a:stretch>
        </p:blipFill>
        <p:spPr>
          <a:xfrm>
            <a:off x="8763000" y="6324600"/>
            <a:ext cx="228600" cy="443205"/>
          </a:xfrm>
          <a:prstGeom prst="rect">
            <a:avLst/>
          </a:prstGeom>
        </p:spPr>
      </p:pic>
      <p:pic>
        <p:nvPicPr>
          <p:cNvPr id="8" name="Picture 7"/>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24</a:t>
            </a:fld>
            <a:endParaRPr lang="en-US" dirty="0"/>
          </a:p>
        </p:txBody>
      </p:sp>
      <p:pic>
        <p:nvPicPr>
          <p:cNvPr id="3" name="Picture 2" descr="CJ 2x3.jpg"/>
          <p:cNvPicPr/>
          <p:nvPr/>
        </p:nvPicPr>
        <p:blipFill>
          <a:blip r:embed="rId2" cstate="print">
            <a:lum bright="10000"/>
          </a:blip>
          <a:stretch>
            <a:fillRect/>
          </a:stretch>
        </p:blipFill>
        <p:spPr>
          <a:xfrm>
            <a:off x="304800" y="3048000"/>
            <a:ext cx="2133600" cy="2209800"/>
          </a:xfrm>
          <a:prstGeom prst="rect">
            <a:avLst/>
          </a:prstGeom>
        </p:spPr>
      </p:pic>
      <p:pic>
        <p:nvPicPr>
          <p:cNvPr id="4" name="Picture 1" descr="Walker Healthcare_NEW LOGO final"/>
          <p:cNvPicPr>
            <a:picLocks noChangeAspect="1" noChangeArrowheads="1"/>
          </p:cNvPicPr>
          <p:nvPr/>
        </p:nvPicPr>
        <p:blipFill>
          <a:blip r:embed="rId3" cstate="print"/>
          <a:srcRect l="22942" t="12820" r="23824" b="16411"/>
          <a:stretch>
            <a:fillRect/>
          </a:stretch>
        </p:blipFill>
        <p:spPr bwMode="auto">
          <a:xfrm>
            <a:off x="304800" y="762000"/>
            <a:ext cx="2133600" cy="1828800"/>
          </a:xfrm>
          <a:prstGeom prst="rect">
            <a:avLst/>
          </a:prstGeom>
          <a:noFill/>
          <a:ln w="9525">
            <a:noFill/>
            <a:miter lim="800000"/>
            <a:headEnd/>
            <a:tailEnd/>
          </a:ln>
        </p:spPr>
      </p:pic>
      <p:sp>
        <p:nvSpPr>
          <p:cNvPr id="5" name="Rectangle 4"/>
          <p:cNvSpPr/>
          <p:nvPr/>
        </p:nvSpPr>
        <p:spPr>
          <a:xfrm>
            <a:off x="2819400" y="152400"/>
            <a:ext cx="6096000" cy="6370975"/>
          </a:xfrm>
          <a:prstGeom prst="rect">
            <a:avLst/>
          </a:prstGeom>
        </p:spPr>
        <p:txBody>
          <a:bodyPr wrap="square">
            <a:spAutoFit/>
          </a:bodyPr>
          <a:lstStyle/>
          <a:p>
            <a:pPr algn="just"/>
            <a:r>
              <a:rPr lang="en-US" sz="2400" b="1" u="sng" dirty="0" smtClean="0"/>
              <a:t>Raymond Fisher CPA, CGMA, MS</a:t>
            </a:r>
            <a:r>
              <a:rPr lang="en-US" sz="2400" dirty="0" smtClean="0"/>
              <a:t> –  Is Managing Director of Walker Heathcare Services Group CPAs, a firm dedicated to providing financial and management services to the Senior Living industry. Ray has over 25 years of experience gained at the executive level within the context of Fortune 1000 for profit, nonprofit and senior living organizations. His experience includes financial &amp; strategic planning, mergers acquisitions &amp; alliances, economic projections, debt placement &amp; covenant negotiation, governance optimization, and teambuilding. He is a graduate of Washington &amp; Jefferson College and earned an MS- Finance from the University of Baltimore. He has instructed at VCU, UVA and University of Baltimore</a:t>
            </a:r>
            <a:endParaRPr lang="en-US" sz="2400" dirty="0"/>
          </a:p>
        </p:txBody>
      </p:sp>
      <p:sp>
        <p:nvSpPr>
          <p:cNvPr id="6" name="TextBox 5"/>
          <p:cNvSpPr txBox="1"/>
          <p:nvPr/>
        </p:nvSpPr>
        <p:spPr>
          <a:xfrm>
            <a:off x="457200" y="6324600"/>
            <a:ext cx="7924800" cy="369332"/>
          </a:xfrm>
          <a:prstGeom prst="rect">
            <a:avLst/>
          </a:prstGeom>
          <a:noFill/>
        </p:spPr>
        <p:txBody>
          <a:bodyPr wrap="square" rtlCol="0">
            <a:spAutoFit/>
          </a:bodyPr>
          <a:lstStyle/>
          <a:p>
            <a:r>
              <a:rPr lang="en-US" dirty="0" smtClean="0">
                <a:hlinkClick r:id="rId4"/>
              </a:rPr>
              <a:t>rfisher@walkerhealthcarecpas.com</a:t>
            </a:r>
            <a:r>
              <a:rPr lang="en-US" dirty="0" smtClean="0"/>
              <a:t>                        </a:t>
            </a:r>
            <a:r>
              <a:rPr lang="en-US" dirty="0" smtClean="0">
                <a:hlinkClick r:id="rId5"/>
              </a:rPr>
              <a:t>www.walkerhealthcarecpas.com</a:t>
            </a:r>
            <a:r>
              <a:rPr lang="en-US" dirty="0" smtClean="0"/>
              <a:t>         </a:t>
            </a:r>
            <a:endParaRPr lang="en-US" dirty="0"/>
          </a:p>
        </p:txBody>
      </p:sp>
      <p:pic>
        <p:nvPicPr>
          <p:cNvPr id="9" name="Picture 8"/>
          <p:cNvPicPr>
            <a:picLocks noChangeAspect="1"/>
          </p:cNvPicPr>
          <p:nvPr/>
        </p:nvPicPr>
        <p:blipFill>
          <a:blip r:embed="rId6"/>
          <a:stretch>
            <a:fillRect/>
          </a:stretch>
        </p:blipFill>
        <p:spPr>
          <a:xfrm>
            <a:off x="8763000" y="6324600"/>
            <a:ext cx="228600" cy="443205"/>
          </a:xfrm>
          <a:prstGeom prst="rect">
            <a:avLst/>
          </a:prstGeom>
        </p:spPr>
      </p:pic>
      <p:pic>
        <p:nvPicPr>
          <p:cNvPr id="10" name="Picture 9"/>
          <p:cNvPicPr>
            <a:picLocks noChangeAspect="1"/>
          </p:cNvPicPr>
          <p:nvPr/>
        </p:nvPicPr>
        <p:blipFill>
          <a:blip r:embed="rId7"/>
          <a:stretch>
            <a:fillRect/>
          </a:stretch>
        </p:blipFill>
        <p:spPr>
          <a:xfrm>
            <a:off x="152400" y="6349453"/>
            <a:ext cx="228633" cy="41916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3</a:t>
            </a:fld>
            <a:endParaRPr lang="en-US" dirty="0"/>
          </a:p>
        </p:txBody>
      </p:sp>
      <p:sp>
        <p:nvSpPr>
          <p:cNvPr id="3" name="TextBox 2"/>
          <p:cNvSpPr txBox="1"/>
          <p:nvPr/>
        </p:nvSpPr>
        <p:spPr>
          <a:xfrm>
            <a:off x="304800" y="304800"/>
            <a:ext cx="7315200" cy="769441"/>
          </a:xfrm>
          <a:prstGeom prst="rect">
            <a:avLst/>
          </a:prstGeom>
          <a:noFill/>
        </p:spPr>
        <p:txBody>
          <a:bodyPr wrap="square" rtlCol="0">
            <a:spAutoFit/>
          </a:bodyPr>
          <a:lstStyle/>
          <a:p>
            <a:r>
              <a:rPr lang="en-US" sz="4400" b="1" u="sng" dirty="0" smtClean="0"/>
              <a:t>What is a Strategic Alliance?</a:t>
            </a:r>
            <a:endParaRPr lang="en-US" sz="4400" b="1" u="sng" dirty="0"/>
          </a:p>
        </p:txBody>
      </p:sp>
      <p:sp>
        <p:nvSpPr>
          <p:cNvPr id="4" name="TextBox 3"/>
          <p:cNvSpPr txBox="1"/>
          <p:nvPr/>
        </p:nvSpPr>
        <p:spPr>
          <a:xfrm>
            <a:off x="-228600" y="1676400"/>
            <a:ext cx="9144000" cy="4078039"/>
          </a:xfrm>
          <a:prstGeom prst="rect">
            <a:avLst/>
          </a:prstGeom>
          <a:noFill/>
        </p:spPr>
        <p:txBody>
          <a:bodyPr wrap="square" rtlCol="0">
            <a:spAutoFit/>
          </a:bodyPr>
          <a:lstStyle/>
          <a:p>
            <a:pPr marL="914400" lvl="1" indent="-457200">
              <a:spcAft>
                <a:spcPts val="4200"/>
              </a:spcAft>
              <a:buAutoNum type="arabicPeriod"/>
            </a:pPr>
            <a:r>
              <a:rPr lang="en-US" sz="3200" dirty="0" smtClean="0">
                <a:latin typeface="Arial" pitchFamily="34" charset="0"/>
                <a:cs typeface="Arial" pitchFamily="34" charset="0"/>
              </a:rPr>
              <a:t>An agreement between two or more firms to share resources for the intentional benefit of all parties. OR</a:t>
            </a:r>
          </a:p>
          <a:p>
            <a:pPr marL="914400" lvl="1" indent="-457200">
              <a:spcAft>
                <a:spcPts val="4200"/>
              </a:spcAft>
              <a:buAutoNum type="arabicPeriod"/>
            </a:pPr>
            <a:r>
              <a:rPr lang="en-US" sz="3200" dirty="0" smtClean="0">
                <a:latin typeface="Arial" pitchFamily="34" charset="0"/>
                <a:cs typeface="Arial" pitchFamily="34" charset="0"/>
              </a:rPr>
              <a:t>A reciprocal relationship based upon a jointly defined strategy where two or more firms agree to share specific strengths, resources and risks for their intended mutual benefit.</a:t>
            </a:r>
            <a:endParaRPr lang="en-US" sz="2800" dirty="0">
              <a:latin typeface="Arial" pitchFamily="34" charset="0"/>
              <a:cs typeface="Arial" pitchFamily="34" charset="0"/>
            </a:endParaRPr>
          </a:p>
        </p:txBody>
      </p:sp>
      <p:pic>
        <p:nvPicPr>
          <p:cNvPr id="7" name="Picture 6"/>
          <p:cNvPicPr>
            <a:picLocks noChangeAspect="1"/>
          </p:cNvPicPr>
          <p:nvPr/>
        </p:nvPicPr>
        <p:blipFill>
          <a:blip r:embed="rId2"/>
          <a:stretch>
            <a:fillRect/>
          </a:stretch>
        </p:blipFill>
        <p:spPr>
          <a:xfrm>
            <a:off x="8763000" y="6324600"/>
            <a:ext cx="228600" cy="443205"/>
          </a:xfrm>
          <a:prstGeom prst="rect">
            <a:avLst/>
          </a:prstGeom>
        </p:spPr>
      </p:pic>
      <p:pic>
        <p:nvPicPr>
          <p:cNvPr id="8" name="Picture 7"/>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4</a:t>
            </a:fld>
            <a:endParaRPr lang="en-US" dirty="0"/>
          </a:p>
        </p:txBody>
      </p:sp>
      <p:sp>
        <p:nvSpPr>
          <p:cNvPr id="3" name="TextBox 2"/>
          <p:cNvSpPr txBox="1"/>
          <p:nvPr/>
        </p:nvSpPr>
        <p:spPr>
          <a:xfrm>
            <a:off x="304800" y="152400"/>
            <a:ext cx="8686800" cy="769441"/>
          </a:xfrm>
          <a:prstGeom prst="rect">
            <a:avLst/>
          </a:prstGeom>
          <a:noFill/>
        </p:spPr>
        <p:txBody>
          <a:bodyPr wrap="square" rtlCol="0">
            <a:spAutoFit/>
          </a:bodyPr>
          <a:lstStyle/>
          <a:p>
            <a:r>
              <a:rPr lang="en-US" sz="4400" b="1" u="sng" dirty="0" smtClean="0"/>
              <a:t>Structure &amp; Character </a:t>
            </a:r>
            <a:endParaRPr lang="en-US" sz="4400" b="1" u="sng" dirty="0"/>
          </a:p>
        </p:txBody>
      </p:sp>
      <p:sp>
        <p:nvSpPr>
          <p:cNvPr id="4" name="TextBox 3"/>
          <p:cNvSpPr txBox="1"/>
          <p:nvPr/>
        </p:nvSpPr>
        <p:spPr>
          <a:xfrm>
            <a:off x="-304800" y="1285875"/>
            <a:ext cx="9372600" cy="523220"/>
          </a:xfrm>
          <a:prstGeom prst="rect">
            <a:avLst/>
          </a:prstGeom>
          <a:noFill/>
        </p:spPr>
        <p:txBody>
          <a:bodyPr wrap="square" rtlCol="0">
            <a:spAutoFit/>
          </a:bodyPr>
          <a:lstStyle/>
          <a:p>
            <a:pPr marL="914400" lvl="1" indent="-457200"/>
            <a:r>
              <a:rPr lang="en-US" sz="2800" b="1" u="sng" dirty="0" smtClean="0">
                <a:latin typeface="Arial" pitchFamily="34" charset="0"/>
                <a:cs typeface="Arial" pitchFamily="34" charset="0"/>
              </a:rPr>
              <a:t>Character</a:t>
            </a:r>
            <a:r>
              <a:rPr lang="en-US" sz="2800" b="1" dirty="0" smtClean="0">
                <a:latin typeface="Arial" pitchFamily="34" charset="0"/>
                <a:cs typeface="Arial" pitchFamily="34" charset="0"/>
              </a:rPr>
              <a:t>:</a:t>
            </a:r>
            <a:r>
              <a:rPr lang="en-US" sz="2800" dirty="0" smtClean="0">
                <a:latin typeface="Arial" pitchFamily="34" charset="0"/>
                <a:cs typeface="Arial" pitchFamily="34" charset="0"/>
              </a:rPr>
              <a:t> Somewhere between organic &amp; acquisition  </a:t>
            </a:r>
            <a:endParaRPr lang="en-US" sz="2800" dirty="0">
              <a:latin typeface="Arial" pitchFamily="34" charset="0"/>
              <a:cs typeface="Arial" pitchFamily="34" charset="0"/>
            </a:endParaRPr>
          </a:p>
        </p:txBody>
      </p:sp>
      <p:pic>
        <p:nvPicPr>
          <p:cNvPr id="5" name="Picture 3"/>
          <p:cNvPicPr>
            <a:picLocks noChangeAspect="1" noChangeArrowheads="1"/>
          </p:cNvPicPr>
          <p:nvPr/>
        </p:nvPicPr>
        <p:blipFill>
          <a:blip r:embed="rId2" cstate="print"/>
          <a:srcRect/>
          <a:stretch>
            <a:fillRect/>
          </a:stretch>
        </p:blipFill>
        <p:spPr bwMode="auto">
          <a:xfrm>
            <a:off x="533400" y="2047875"/>
            <a:ext cx="7991475" cy="847725"/>
          </a:xfrm>
          <a:prstGeom prst="rect">
            <a:avLst/>
          </a:prstGeom>
          <a:noFill/>
          <a:ln w="9525">
            <a:noFill/>
            <a:miter lim="800000"/>
            <a:headEnd/>
            <a:tailEnd/>
          </a:ln>
          <a:effectLst/>
        </p:spPr>
      </p:pic>
      <p:sp>
        <p:nvSpPr>
          <p:cNvPr id="6" name="TextBox 5"/>
          <p:cNvSpPr txBox="1"/>
          <p:nvPr/>
        </p:nvSpPr>
        <p:spPr>
          <a:xfrm>
            <a:off x="-228600" y="3896142"/>
            <a:ext cx="9372600" cy="2554545"/>
          </a:xfrm>
          <a:prstGeom prst="rect">
            <a:avLst/>
          </a:prstGeom>
          <a:noFill/>
        </p:spPr>
        <p:txBody>
          <a:bodyPr wrap="square" rtlCol="0">
            <a:spAutoFit/>
          </a:bodyPr>
          <a:lstStyle/>
          <a:p>
            <a:pPr marL="914400" lvl="1" indent="-457200">
              <a:spcAft>
                <a:spcPts val="2400"/>
              </a:spcAft>
            </a:pPr>
            <a:r>
              <a:rPr lang="en-US" sz="2800" b="1" u="sng" dirty="0" smtClean="0">
                <a:latin typeface="Arial" pitchFamily="34" charset="0"/>
                <a:cs typeface="Arial" pitchFamily="34" charset="0"/>
              </a:rPr>
              <a:t>Structure</a:t>
            </a:r>
            <a:r>
              <a:rPr lang="en-US" sz="2800" b="1" dirty="0" smtClean="0">
                <a:latin typeface="Arial" pitchFamily="34" charset="0"/>
                <a:cs typeface="Arial" pitchFamily="34" charset="0"/>
              </a:rPr>
              <a:t>:</a:t>
            </a:r>
            <a:r>
              <a:rPr lang="en-US" sz="2800" dirty="0" smtClean="0">
                <a:latin typeface="Arial" pitchFamily="34" charset="0"/>
                <a:cs typeface="Arial" pitchFamily="34" charset="0"/>
              </a:rPr>
              <a:t> Many possibilities…</a:t>
            </a:r>
          </a:p>
          <a:p>
            <a:pPr marL="914400" lvl="1" indent="-457200">
              <a:buFont typeface="Arial" pitchFamily="34" charset="0"/>
              <a:buChar char="•"/>
            </a:pPr>
            <a:r>
              <a:rPr lang="en-US" sz="2800" dirty="0" smtClean="0">
                <a:latin typeface="Arial" pitchFamily="34" charset="0"/>
                <a:cs typeface="Arial" pitchFamily="34" charset="0"/>
              </a:rPr>
              <a:t>Memorandum of Understanding (“MOU”)</a:t>
            </a:r>
          </a:p>
          <a:p>
            <a:pPr marL="914400" lvl="1" indent="-457200">
              <a:buFont typeface="Arial" pitchFamily="34" charset="0"/>
              <a:buChar char="•"/>
            </a:pPr>
            <a:r>
              <a:rPr lang="en-US" sz="2800" dirty="0" smtClean="0">
                <a:latin typeface="Arial" pitchFamily="34" charset="0"/>
                <a:cs typeface="Arial" pitchFamily="34" charset="0"/>
              </a:rPr>
              <a:t>Contract</a:t>
            </a:r>
          </a:p>
          <a:p>
            <a:pPr marL="914400" lvl="1" indent="-457200">
              <a:buFont typeface="Arial" pitchFamily="34" charset="0"/>
              <a:buChar char="•"/>
            </a:pPr>
            <a:r>
              <a:rPr lang="en-US" sz="2800" dirty="0" smtClean="0">
                <a:latin typeface="Arial" pitchFamily="34" charset="0"/>
                <a:cs typeface="Arial" pitchFamily="34" charset="0"/>
              </a:rPr>
              <a:t>Joint Venture</a:t>
            </a:r>
          </a:p>
          <a:p>
            <a:pPr marL="914400" lvl="1" indent="-457200">
              <a:buFont typeface="Arial" pitchFamily="34" charset="0"/>
              <a:buChar char="•"/>
            </a:pPr>
            <a:r>
              <a:rPr lang="en-US" sz="2800" dirty="0" smtClean="0">
                <a:latin typeface="Arial" pitchFamily="34" charset="0"/>
                <a:cs typeface="Arial" pitchFamily="34" charset="0"/>
              </a:rPr>
              <a:t>Separate entity  </a:t>
            </a:r>
            <a:endParaRPr lang="en-US" sz="2800" dirty="0">
              <a:latin typeface="Arial" pitchFamily="34" charset="0"/>
              <a:cs typeface="Arial" pitchFamily="34" charset="0"/>
            </a:endParaRPr>
          </a:p>
        </p:txBody>
      </p:sp>
      <p:pic>
        <p:nvPicPr>
          <p:cNvPr id="9" name="Picture 8"/>
          <p:cNvPicPr>
            <a:picLocks noChangeAspect="1"/>
          </p:cNvPicPr>
          <p:nvPr/>
        </p:nvPicPr>
        <p:blipFill>
          <a:blip r:embed="rId3"/>
          <a:stretch>
            <a:fillRect/>
          </a:stretch>
        </p:blipFill>
        <p:spPr>
          <a:xfrm>
            <a:off x="8763000" y="6324600"/>
            <a:ext cx="228600" cy="443205"/>
          </a:xfrm>
          <a:prstGeom prst="rect">
            <a:avLst/>
          </a:prstGeom>
        </p:spPr>
      </p:pic>
      <p:pic>
        <p:nvPicPr>
          <p:cNvPr id="10" name="Picture 9"/>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5</a:t>
            </a:fld>
            <a:endParaRPr lang="en-US" dirty="0"/>
          </a:p>
        </p:txBody>
      </p:sp>
      <p:sp>
        <p:nvSpPr>
          <p:cNvPr id="3" name="TextBox 2"/>
          <p:cNvSpPr txBox="1"/>
          <p:nvPr/>
        </p:nvSpPr>
        <p:spPr>
          <a:xfrm>
            <a:off x="152400" y="76200"/>
            <a:ext cx="8991600" cy="769441"/>
          </a:xfrm>
          <a:prstGeom prst="rect">
            <a:avLst/>
          </a:prstGeom>
          <a:noFill/>
        </p:spPr>
        <p:txBody>
          <a:bodyPr wrap="square" rtlCol="0">
            <a:spAutoFit/>
          </a:bodyPr>
          <a:lstStyle/>
          <a:p>
            <a:r>
              <a:rPr lang="en-US" sz="4400" b="1" u="sng" dirty="0" smtClean="0"/>
              <a:t>Their Use Is Increasing… </a:t>
            </a:r>
            <a:endParaRPr lang="en-US" sz="4400" b="1" u="sng"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p:nvPr/>
        </p:nvPicPr>
        <p:blipFill>
          <a:blip r:embed="rId2" cstate="print"/>
          <a:srcRect/>
          <a:stretch>
            <a:fillRect/>
          </a:stretch>
        </p:blipFill>
        <p:spPr bwMode="auto">
          <a:xfrm>
            <a:off x="762000" y="1219200"/>
            <a:ext cx="7391400" cy="5029200"/>
          </a:xfrm>
          <a:prstGeom prst="rect">
            <a:avLst/>
          </a:prstGeom>
          <a:noFill/>
          <a:ln w="9525">
            <a:noFill/>
            <a:miter lim="800000"/>
            <a:headEnd/>
            <a:tailEnd/>
          </a:ln>
        </p:spPr>
      </p:pic>
      <p:pic>
        <p:nvPicPr>
          <p:cNvPr id="9" name="Picture 8"/>
          <p:cNvPicPr>
            <a:picLocks noChangeAspect="1"/>
          </p:cNvPicPr>
          <p:nvPr/>
        </p:nvPicPr>
        <p:blipFill>
          <a:blip r:embed="rId3"/>
          <a:stretch>
            <a:fillRect/>
          </a:stretch>
        </p:blipFill>
        <p:spPr>
          <a:xfrm>
            <a:off x="8763000" y="6324600"/>
            <a:ext cx="228600" cy="443205"/>
          </a:xfrm>
          <a:prstGeom prst="rect">
            <a:avLst/>
          </a:prstGeom>
        </p:spPr>
      </p:pic>
      <p:pic>
        <p:nvPicPr>
          <p:cNvPr id="10" name="Picture 9"/>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6</a:t>
            </a:fld>
            <a:endParaRPr lang="en-US" dirty="0"/>
          </a:p>
        </p:txBody>
      </p:sp>
      <p:sp>
        <p:nvSpPr>
          <p:cNvPr id="4" name="TextBox 3"/>
          <p:cNvSpPr txBox="1"/>
          <p:nvPr/>
        </p:nvSpPr>
        <p:spPr>
          <a:xfrm>
            <a:off x="152400" y="76200"/>
            <a:ext cx="8991600" cy="769441"/>
          </a:xfrm>
          <a:prstGeom prst="rect">
            <a:avLst/>
          </a:prstGeom>
          <a:noFill/>
        </p:spPr>
        <p:txBody>
          <a:bodyPr wrap="square" rtlCol="0">
            <a:spAutoFit/>
          </a:bodyPr>
          <a:lstStyle/>
          <a:p>
            <a:r>
              <a:rPr lang="en-US" sz="4400" b="1" u="sng" dirty="0" smtClean="0"/>
              <a:t>..and employed by CCRC’s as well</a:t>
            </a:r>
            <a:endParaRPr lang="en-US" sz="4400" b="1" u="sng" dirty="0"/>
          </a:p>
        </p:txBody>
      </p:sp>
      <p:sp>
        <p:nvSpPr>
          <p:cNvPr id="6" name="TextBox 5"/>
          <p:cNvSpPr txBox="1"/>
          <p:nvPr/>
        </p:nvSpPr>
        <p:spPr>
          <a:xfrm>
            <a:off x="152400" y="1066800"/>
            <a:ext cx="8763000" cy="1077218"/>
          </a:xfrm>
          <a:prstGeom prst="rect">
            <a:avLst/>
          </a:prstGeom>
          <a:noFill/>
        </p:spPr>
        <p:txBody>
          <a:bodyPr wrap="square" rtlCol="0">
            <a:spAutoFit/>
          </a:bodyPr>
          <a:lstStyle/>
          <a:p>
            <a:pPr marL="457200" indent="-457200">
              <a:spcAft>
                <a:spcPts val="4200"/>
              </a:spcAft>
            </a:pPr>
            <a:r>
              <a:rPr lang="en-US" sz="3200" dirty="0" smtClean="0">
                <a:latin typeface="Arial" pitchFamily="34" charset="0"/>
                <a:cs typeface="Arial" pitchFamily="34" charset="0"/>
              </a:rPr>
              <a:t>    24% of top 150 Communities</a:t>
            </a:r>
            <a:r>
              <a:rPr lang="en-US" sz="2400" dirty="0" smtClean="0">
                <a:latin typeface="Arial" pitchFamily="34" charset="0"/>
                <a:cs typeface="Arial" pitchFamily="34" charset="0"/>
              </a:rPr>
              <a:t>*</a:t>
            </a:r>
            <a:r>
              <a:rPr lang="en-US" sz="3200" dirty="0" smtClean="0">
                <a:latin typeface="Arial" pitchFamily="34" charset="0"/>
                <a:cs typeface="Arial" pitchFamily="34" charset="0"/>
              </a:rPr>
              <a:t> are engaged in a Joint Venture for various reasons:</a:t>
            </a:r>
            <a:endParaRPr lang="en-US" sz="2800" dirty="0">
              <a:latin typeface="Arial" pitchFamily="34" charset="0"/>
              <a:cs typeface="Arial" pitchFamily="34" charset="0"/>
            </a:endParaRPr>
          </a:p>
        </p:txBody>
      </p:sp>
      <p:pic>
        <p:nvPicPr>
          <p:cNvPr id="7" name="Picture 6"/>
          <p:cNvPicPr/>
          <p:nvPr/>
        </p:nvPicPr>
        <p:blipFill>
          <a:blip r:embed="rId2" cstate="print"/>
          <a:srcRect/>
          <a:stretch>
            <a:fillRect/>
          </a:stretch>
        </p:blipFill>
        <p:spPr bwMode="auto">
          <a:xfrm>
            <a:off x="685800" y="2209800"/>
            <a:ext cx="7315200" cy="4648200"/>
          </a:xfrm>
          <a:prstGeom prst="rect">
            <a:avLst/>
          </a:prstGeom>
          <a:noFill/>
          <a:ln w="9525">
            <a:noFill/>
            <a:miter lim="800000"/>
            <a:headEnd/>
            <a:tailEnd/>
          </a:ln>
        </p:spPr>
      </p:pic>
      <p:sp>
        <p:nvSpPr>
          <p:cNvPr id="8" name="TextBox 7"/>
          <p:cNvSpPr txBox="1"/>
          <p:nvPr/>
        </p:nvSpPr>
        <p:spPr>
          <a:xfrm>
            <a:off x="5486400" y="6400800"/>
            <a:ext cx="3429000" cy="261610"/>
          </a:xfrm>
          <a:prstGeom prst="rect">
            <a:avLst/>
          </a:prstGeom>
          <a:noFill/>
        </p:spPr>
        <p:txBody>
          <a:bodyPr wrap="square" rtlCol="0">
            <a:spAutoFit/>
          </a:bodyPr>
          <a:lstStyle/>
          <a:p>
            <a:r>
              <a:rPr lang="en-US" sz="1100" b="1" i="1" dirty="0" smtClean="0"/>
              <a:t>* Source:  2014LeadingAge Ziegler 150</a:t>
            </a:r>
            <a:endParaRPr lang="en-US" sz="1100" b="1" i="1" dirty="0"/>
          </a:p>
        </p:txBody>
      </p:sp>
      <p:pic>
        <p:nvPicPr>
          <p:cNvPr id="11" name="Picture 10"/>
          <p:cNvPicPr>
            <a:picLocks noChangeAspect="1"/>
          </p:cNvPicPr>
          <p:nvPr/>
        </p:nvPicPr>
        <p:blipFill>
          <a:blip r:embed="rId3"/>
          <a:stretch>
            <a:fillRect/>
          </a:stretch>
        </p:blipFill>
        <p:spPr>
          <a:xfrm>
            <a:off x="8763000" y="6324600"/>
            <a:ext cx="228600" cy="443205"/>
          </a:xfrm>
          <a:prstGeom prst="rect">
            <a:avLst/>
          </a:prstGeom>
        </p:spPr>
      </p:pic>
      <p:pic>
        <p:nvPicPr>
          <p:cNvPr id="12" name="Picture 11"/>
          <p:cNvPicPr>
            <a:picLocks noChangeAspect="1"/>
          </p:cNvPicPr>
          <p:nvPr/>
        </p:nvPicPr>
        <p:blipFill>
          <a:blip r:embed="rId4"/>
          <a:stretch>
            <a:fillRect/>
          </a:stretch>
        </p:blipFill>
        <p:spPr>
          <a:xfrm>
            <a:off x="152400" y="6349453"/>
            <a:ext cx="228633" cy="41916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7</a:t>
            </a:fld>
            <a:endParaRPr lang="en-US" dirty="0"/>
          </a:p>
        </p:txBody>
      </p:sp>
      <p:sp>
        <p:nvSpPr>
          <p:cNvPr id="3" name="TextBox 2"/>
          <p:cNvSpPr txBox="1"/>
          <p:nvPr/>
        </p:nvSpPr>
        <p:spPr>
          <a:xfrm>
            <a:off x="0" y="0"/>
            <a:ext cx="9677400" cy="769441"/>
          </a:xfrm>
          <a:prstGeom prst="rect">
            <a:avLst/>
          </a:prstGeom>
          <a:noFill/>
        </p:spPr>
        <p:txBody>
          <a:bodyPr wrap="square" rtlCol="0">
            <a:spAutoFit/>
          </a:bodyPr>
          <a:lstStyle/>
          <a:p>
            <a:r>
              <a:rPr lang="en-US" sz="4400" b="1" u="sng" dirty="0" smtClean="0"/>
              <a:t>Why…</a:t>
            </a:r>
            <a:endParaRPr lang="en-US" sz="4400" b="1" u="sng" dirty="0"/>
          </a:p>
        </p:txBody>
      </p:sp>
      <p:graphicFrame>
        <p:nvGraphicFramePr>
          <p:cNvPr id="22530" name="Object 2"/>
          <p:cNvGraphicFramePr>
            <a:graphicFrameLocks noChangeAspect="1"/>
          </p:cNvGraphicFramePr>
          <p:nvPr/>
        </p:nvGraphicFramePr>
        <p:xfrm>
          <a:off x="1600200" y="762000"/>
          <a:ext cx="5972175" cy="4572000"/>
        </p:xfrm>
        <a:graphic>
          <a:graphicData uri="http://schemas.openxmlformats.org/presentationml/2006/ole">
            <mc:AlternateContent xmlns:mc="http://schemas.openxmlformats.org/markup-compatibility/2006">
              <mc:Choice xmlns:v="urn:schemas-microsoft-com:vml" Requires="v">
                <p:oleObj spid="_x0000_s22534" name="Worksheet" r:id="rId3" imgW="5896049" imgH="4800499" progId="Excel.Sheet.12">
                  <p:embed/>
                </p:oleObj>
              </mc:Choice>
              <mc:Fallback>
                <p:oleObj name="Worksheet" r:id="rId3" imgW="5896049" imgH="4800499" progId="Excel.Shee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762000"/>
                        <a:ext cx="59721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Box 7"/>
          <p:cNvSpPr txBox="1"/>
          <p:nvPr/>
        </p:nvSpPr>
        <p:spPr>
          <a:xfrm>
            <a:off x="838200" y="5429071"/>
            <a:ext cx="7543800" cy="1200329"/>
          </a:xfrm>
          <a:prstGeom prst="rect">
            <a:avLst/>
          </a:prstGeom>
          <a:solidFill>
            <a:srgbClr val="FFFF00"/>
          </a:solidFill>
          <a:ln>
            <a:solidFill>
              <a:schemeClr val="tx1"/>
            </a:solidFill>
          </a:ln>
        </p:spPr>
        <p:txBody>
          <a:bodyPr wrap="square" rtlCol="0">
            <a:spAutoFit/>
          </a:bodyPr>
          <a:lstStyle/>
          <a:p>
            <a:pPr algn="ctr"/>
            <a:r>
              <a:rPr lang="en-US" sz="2400" b="1" dirty="0" smtClean="0"/>
              <a:t>Alliances are a response to increasing competition, barriers to entry, substitutes/alternatives, changing regulations and consumer dynamics </a:t>
            </a:r>
            <a:endParaRPr lang="en-US" sz="2400" b="1" dirty="0"/>
          </a:p>
        </p:txBody>
      </p:sp>
      <p:pic>
        <p:nvPicPr>
          <p:cNvPr id="9" name="Picture 8"/>
          <p:cNvPicPr>
            <a:picLocks noChangeAspect="1"/>
          </p:cNvPicPr>
          <p:nvPr/>
        </p:nvPicPr>
        <p:blipFill>
          <a:blip r:embed="rId5"/>
          <a:stretch>
            <a:fillRect/>
          </a:stretch>
        </p:blipFill>
        <p:spPr>
          <a:xfrm>
            <a:off x="8763000" y="6324600"/>
            <a:ext cx="228600" cy="443205"/>
          </a:xfrm>
          <a:prstGeom prst="rect">
            <a:avLst/>
          </a:prstGeom>
        </p:spPr>
      </p:pic>
      <p:pic>
        <p:nvPicPr>
          <p:cNvPr id="10" name="Picture 9"/>
          <p:cNvPicPr>
            <a:picLocks noChangeAspect="1"/>
          </p:cNvPicPr>
          <p:nvPr/>
        </p:nvPicPr>
        <p:blipFill>
          <a:blip r:embed="rId6"/>
          <a:stretch>
            <a:fillRect/>
          </a:stretch>
        </p:blipFill>
        <p:spPr>
          <a:xfrm>
            <a:off x="152400" y="6349453"/>
            <a:ext cx="228633" cy="41916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8</a:t>
            </a:fld>
            <a:endParaRPr lang="en-US" dirty="0"/>
          </a:p>
        </p:txBody>
      </p:sp>
      <p:sp>
        <p:nvSpPr>
          <p:cNvPr id="3" name="TextBox 2"/>
          <p:cNvSpPr txBox="1"/>
          <p:nvPr/>
        </p:nvSpPr>
        <p:spPr>
          <a:xfrm>
            <a:off x="0" y="0"/>
            <a:ext cx="9677400" cy="769441"/>
          </a:xfrm>
          <a:prstGeom prst="rect">
            <a:avLst/>
          </a:prstGeom>
          <a:noFill/>
        </p:spPr>
        <p:txBody>
          <a:bodyPr wrap="square" rtlCol="0">
            <a:spAutoFit/>
          </a:bodyPr>
          <a:lstStyle/>
          <a:p>
            <a:r>
              <a:rPr lang="en-US" sz="4400" b="1" u="sng" dirty="0" smtClean="0"/>
              <a:t>Risk of failure is a relative idea…</a:t>
            </a:r>
            <a:endParaRPr lang="en-US" sz="4400" b="1" u="sng" dirty="0"/>
          </a:p>
        </p:txBody>
      </p:sp>
      <p:graphicFrame>
        <p:nvGraphicFramePr>
          <p:cNvPr id="4" name="Chart 3"/>
          <p:cNvGraphicFramePr/>
          <p:nvPr/>
        </p:nvGraphicFramePr>
        <p:xfrm>
          <a:off x="838200" y="990600"/>
          <a:ext cx="70104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1000" y="6330403"/>
            <a:ext cx="7848600" cy="369332"/>
          </a:xfrm>
          <a:prstGeom prst="rect">
            <a:avLst/>
          </a:prstGeom>
          <a:noFill/>
        </p:spPr>
        <p:txBody>
          <a:bodyPr wrap="square" rtlCol="0">
            <a:spAutoFit/>
          </a:bodyPr>
          <a:lstStyle/>
          <a:p>
            <a:r>
              <a:rPr lang="en-US" b="1" u="sng" dirty="0" smtClean="0"/>
              <a:t>Sources:</a:t>
            </a:r>
            <a:r>
              <a:rPr lang="en-US" dirty="0" smtClean="0"/>
              <a:t> </a:t>
            </a:r>
            <a:r>
              <a:rPr lang="en-US" sz="1400" i="1" dirty="0" smtClean="0"/>
              <a:t>M&amp;A - HBR March 2011 Issue; Alliance - Silco Research 2014 Study</a:t>
            </a:r>
            <a:endParaRPr lang="en-US" sz="1400" i="1" dirty="0"/>
          </a:p>
        </p:txBody>
      </p:sp>
      <p:sp>
        <p:nvSpPr>
          <p:cNvPr id="6" name="TextBox 5"/>
          <p:cNvSpPr txBox="1"/>
          <p:nvPr/>
        </p:nvSpPr>
        <p:spPr>
          <a:xfrm>
            <a:off x="838200" y="5181600"/>
            <a:ext cx="7239000" cy="954107"/>
          </a:xfrm>
          <a:prstGeom prst="rect">
            <a:avLst/>
          </a:prstGeom>
          <a:noFill/>
        </p:spPr>
        <p:txBody>
          <a:bodyPr wrap="square" rtlCol="0">
            <a:spAutoFit/>
          </a:bodyPr>
          <a:lstStyle/>
          <a:p>
            <a:r>
              <a:rPr lang="en-US" sz="2800" u="sng" dirty="0" smtClean="0"/>
              <a:t>M&amp;A Causalities</a:t>
            </a:r>
            <a:r>
              <a:rPr lang="en-US" sz="2800" dirty="0" smtClean="0"/>
              <a:t>: Unrealistic expectations, pay too much, poor integration efforts &amp; planning.</a:t>
            </a:r>
            <a:endParaRPr lang="en-US" sz="2800" dirty="0"/>
          </a:p>
        </p:txBody>
      </p:sp>
      <p:pic>
        <p:nvPicPr>
          <p:cNvPr id="9" name="Picture 8"/>
          <p:cNvPicPr>
            <a:picLocks noChangeAspect="1"/>
          </p:cNvPicPr>
          <p:nvPr/>
        </p:nvPicPr>
        <p:blipFill>
          <a:blip r:embed="rId3"/>
          <a:stretch>
            <a:fillRect/>
          </a:stretch>
        </p:blipFill>
        <p:spPr>
          <a:xfrm>
            <a:off x="8763000" y="6324600"/>
            <a:ext cx="228600" cy="443205"/>
          </a:xfrm>
          <a:prstGeom prst="rect">
            <a:avLst/>
          </a:prstGeom>
        </p:spPr>
      </p:pic>
      <p:pic>
        <p:nvPicPr>
          <p:cNvPr id="10" name="Picture 9"/>
          <p:cNvPicPr>
            <a:picLocks noChangeAspect="1"/>
          </p:cNvPicPr>
          <p:nvPr/>
        </p:nvPicPr>
        <p:blipFill>
          <a:blip r:embed="rId4"/>
          <a:stretch>
            <a:fillRect/>
          </a:stretch>
        </p:blipFill>
        <p:spPr>
          <a:xfrm>
            <a:off x="152367" y="6324600"/>
            <a:ext cx="228633" cy="4191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2816632-7AC4-4324-B566-CA0E4CF10C5E}" type="slidenum">
              <a:rPr lang="en-US" smtClean="0"/>
              <a:pPr/>
              <a:t>9</a:t>
            </a:fld>
            <a:endParaRPr lang="en-US" dirty="0"/>
          </a:p>
        </p:txBody>
      </p:sp>
      <p:sp>
        <p:nvSpPr>
          <p:cNvPr id="3" name="TextBox 2"/>
          <p:cNvSpPr txBox="1"/>
          <p:nvPr/>
        </p:nvSpPr>
        <p:spPr>
          <a:xfrm>
            <a:off x="304800" y="304800"/>
            <a:ext cx="7315200" cy="769441"/>
          </a:xfrm>
          <a:prstGeom prst="rect">
            <a:avLst/>
          </a:prstGeom>
          <a:noFill/>
        </p:spPr>
        <p:txBody>
          <a:bodyPr wrap="square" rtlCol="0">
            <a:spAutoFit/>
          </a:bodyPr>
          <a:lstStyle/>
          <a:p>
            <a:r>
              <a:rPr lang="en-US" sz="4400" b="1" u="sng" dirty="0" smtClean="0"/>
              <a:t>Types of Strategic Alliance</a:t>
            </a:r>
            <a:endParaRPr lang="en-US" sz="4400" b="1" u="sng" dirty="0"/>
          </a:p>
        </p:txBody>
      </p:sp>
      <p:sp>
        <p:nvSpPr>
          <p:cNvPr id="4" name="TextBox 3"/>
          <p:cNvSpPr txBox="1"/>
          <p:nvPr/>
        </p:nvSpPr>
        <p:spPr>
          <a:xfrm>
            <a:off x="457200" y="1676400"/>
            <a:ext cx="8153400" cy="4724370"/>
          </a:xfrm>
          <a:prstGeom prst="rect">
            <a:avLst/>
          </a:prstGeom>
          <a:noFill/>
        </p:spPr>
        <p:txBody>
          <a:bodyPr wrap="square" rtlCol="0">
            <a:spAutoFit/>
          </a:bodyPr>
          <a:lstStyle/>
          <a:p>
            <a:pPr marL="971550" lvl="1" indent="-514350"/>
            <a:r>
              <a:rPr lang="en-US" sz="3600" b="1" u="sng" dirty="0" smtClean="0">
                <a:solidFill>
                  <a:srgbClr val="0070C0"/>
                </a:solidFill>
                <a:latin typeface="Arial" pitchFamily="34" charset="0"/>
                <a:cs typeface="Arial" pitchFamily="34" charset="0"/>
              </a:rPr>
              <a:t>Horizontal</a:t>
            </a:r>
            <a:r>
              <a:rPr lang="en-US" sz="3600" b="1" dirty="0" smtClean="0">
                <a:solidFill>
                  <a:srgbClr val="0070C0"/>
                </a:solidFill>
                <a:latin typeface="Arial" pitchFamily="34" charset="0"/>
                <a:cs typeface="Arial" pitchFamily="34" charset="0"/>
              </a:rPr>
              <a:t> </a:t>
            </a:r>
            <a:r>
              <a:rPr lang="en-US" sz="3200" b="1" dirty="0" smtClean="0">
                <a:latin typeface="Arial" pitchFamily="34" charset="0"/>
                <a:cs typeface="Arial" pitchFamily="34" charset="0"/>
              </a:rPr>
              <a:t>– Same business</a:t>
            </a:r>
          </a:p>
          <a:p>
            <a:pPr marL="1428750" lvl="2" indent="-514350">
              <a:spcAft>
                <a:spcPts val="3000"/>
              </a:spcAft>
              <a:buFont typeface="Arial" pitchFamily="34" charset="0"/>
              <a:buChar char="•"/>
            </a:pPr>
            <a:r>
              <a:rPr lang="en-US" sz="3200" dirty="0" smtClean="0">
                <a:latin typeface="Arial" pitchFamily="34" charset="0"/>
                <a:cs typeface="Arial" pitchFamily="34" charset="0"/>
              </a:rPr>
              <a:t>Hospitals with differing specialties</a:t>
            </a:r>
          </a:p>
          <a:p>
            <a:pPr marL="971550" lvl="1" indent="-514350"/>
            <a:r>
              <a:rPr lang="en-US" sz="3600" b="1" u="sng" dirty="0" smtClean="0">
                <a:solidFill>
                  <a:srgbClr val="0070C0"/>
                </a:solidFill>
                <a:latin typeface="Arial" pitchFamily="34" charset="0"/>
                <a:cs typeface="Arial" pitchFamily="34" charset="0"/>
              </a:rPr>
              <a:t>Vertical</a:t>
            </a:r>
            <a:r>
              <a:rPr lang="en-US" sz="3600" dirty="0" smtClean="0">
                <a:latin typeface="Arial" pitchFamily="34" charset="0"/>
                <a:cs typeface="Arial" pitchFamily="34" charset="0"/>
              </a:rPr>
              <a:t> </a:t>
            </a:r>
            <a:r>
              <a:rPr lang="en-US" sz="2800" b="1" dirty="0" smtClean="0">
                <a:latin typeface="Arial" pitchFamily="34" charset="0"/>
                <a:cs typeface="Arial" pitchFamily="34" charset="0"/>
              </a:rPr>
              <a:t>– </a:t>
            </a:r>
            <a:r>
              <a:rPr lang="en-US" sz="3200" b="1" dirty="0" smtClean="0">
                <a:latin typeface="Arial" pitchFamily="34" charset="0"/>
                <a:cs typeface="Arial" pitchFamily="34" charset="0"/>
              </a:rPr>
              <a:t>In supply chain</a:t>
            </a:r>
          </a:p>
          <a:p>
            <a:pPr marL="1428750" lvl="2" indent="-514350">
              <a:spcAft>
                <a:spcPts val="3000"/>
              </a:spcAft>
              <a:buFont typeface="Arial" pitchFamily="34" charset="0"/>
              <a:buChar char="•"/>
            </a:pPr>
            <a:r>
              <a:rPr lang="en-US" sz="3200" dirty="0" smtClean="0">
                <a:latin typeface="Arial" pitchFamily="34" charset="0"/>
                <a:cs typeface="Arial" pitchFamily="34" charset="0"/>
              </a:rPr>
              <a:t> CRRC with hospital</a:t>
            </a:r>
          </a:p>
          <a:p>
            <a:pPr marL="971550" lvl="1" indent="-514350"/>
            <a:r>
              <a:rPr lang="en-US" sz="3600" b="1" u="sng" dirty="0" smtClean="0">
                <a:solidFill>
                  <a:srgbClr val="0070C0"/>
                </a:solidFill>
                <a:latin typeface="Arial" pitchFamily="34" charset="0"/>
                <a:cs typeface="Arial" pitchFamily="34" charset="0"/>
              </a:rPr>
              <a:t>Intersectional </a:t>
            </a:r>
            <a:r>
              <a:rPr lang="en-US" sz="2800" b="1" dirty="0" smtClean="0">
                <a:latin typeface="Arial" pitchFamily="34" charset="0"/>
                <a:cs typeface="Arial" pitchFamily="34" charset="0"/>
              </a:rPr>
              <a:t>– </a:t>
            </a:r>
            <a:r>
              <a:rPr lang="en-US" sz="3200" b="1" dirty="0" smtClean="0">
                <a:latin typeface="Arial" pitchFamily="34" charset="0"/>
                <a:cs typeface="Arial" pitchFamily="34" charset="0"/>
              </a:rPr>
              <a:t>No nexus otherwise</a:t>
            </a:r>
          </a:p>
          <a:p>
            <a:pPr marL="1428750" lvl="2" indent="-514350">
              <a:spcAft>
                <a:spcPts val="1800"/>
              </a:spcAft>
              <a:buFont typeface="Arial" pitchFamily="34" charset="0"/>
              <a:buChar char="•"/>
            </a:pPr>
            <a:r>
              <a:rPr lang="en-US" sz="3200" dirty="0" smtClean="0">
                <a:latin typeface="Arial" pitchFamily="34" charset="0"/>
                <a:cs typeface="Arial" pitchFamily="34" charset="0"/>
              </a:rPr>
              <a:t>School and CCRC</a:t>
            </a:r>
          </a:p>
          <a:p>
            <a:pPr marL="914400" lvl="1" indent="-457200"/>
            <a:r>
              <a:rPr lang="en-US" sz="3200" dirty="0" smtClean="0">
                <a:latin typeface="Arial" pitchFamily="34" charset="0"/>
                <a:cs typeface="Arial" pitchFamily="34" charset="0"/>
              </a:rPr>
              <a:t> </a:t>
            </a:r>
          </a:p>
        </p:txBody>
      </p:sp>
      <p:pic>
        <p:nvPicPr>
          <p:cNvPr id="7" name="Picture 6"/>
          <p:cNvPicPr>
            <a:picLocks noChangeAspect="1"/>
          </p:cNvPicPr>
          <p:nvPr/>
        </p:nvPicPr>
        <p:blipFill>
          <a:blip r:embed="rId2"/>
          <a:stretch>
            <a:fillRect/>
          </a:stretch>
        </p:blipFill>
        <p:spPr>
          <a:xfrm>
            <a:off x="8763000" y="6324600"/>
            <a:ext cx="228600" cy="443205"/>
          </a:xfrm>
          <a:prstGeom prst="rect">
            <a:avLst/>
          </a:prstGeom>
        </p:spPr>
      </p:pic>
      <p:pic>
        <p:nvPicPr>
          <p:cNvPr id="8" name="Picture 7"/>
          <p:cNvPicPr>
            <a:picLocks noChangeAspect="1"/>
          </p:cNvPicPr>
          <p:nvPr/>
        </p:nvPicPr>
        <p:blipFill>
          <a:blip r:embed="rId3"/>
          <a:stretch>
            <a:fillRect/>
          </a:stretch>
        </p:blipFill>
        <p:spPr>
          <a:xfrm>
            <a:off x="152400" y="6349453"/>
            <a:ext cx="228633" cy="41916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2422</TotalTime>
  <Words>966</Words>
  <Application>Microsoft Office PowerPoint</Application>
  <PresentationFormat>On-screen Show (4:3)</PresentationFormat>
  <Paragraphs>215</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Times New Roman</vt:lpstr>
      <vt:lpstr>Office Theme</vt:lpstr>
      <vt:lpstr>Worksheet</vt:lpstr>
      <vt:lpstr>Strategic Alliances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 Fisher</dc:creator>
  <cp:lastModifiedBy>Ray Fisher</cp:lastModifiedBy>
  <cp:revision>209</cp:revision>
  <dcterms:created xsi:type="dcterms:W3CDTF">2014-12-24T14:03:15Z</dcterms:created>
  <dcterms:modified xsi:type="dcterms:W3CDTF">2016-03-22T16:41:54Z</dcterms:modified>
</cp:coreProperties>
</file>